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0" r:id="rId1"/>
  </p:sldMasterIdLst>
  <p:notesMasterIdLst>
    <p:notesMasterId r:id="rId21"/>
  </p:notesMasterIdLst>
  <p:sldIdLst>
    <p:sldId id="259" r:id="rId2"/>
    <p:sldId id="260" r:id="rId3"/>
    <p:sldId id="271" r:id="rId4"/>
    <p:sldId id="272" r:id="rId5"/>
    <p:sldId id="264" r:id="rId6"/>
    <p:sldId id="269" r:id="rId7"/>
    <p:sldId id="278" r:id="rId8"/>
    <p:sldId id="276" r:id="rId9"/>
    <p:sldId id="282" r:id="rId10"/>
    <p:sldId id="273" r:id="rId11"/>
    <p:sldId id="290" r:id="rId12"/>
    <p:sldId id="301" r:id="rId13"/>
    <p:sldId id="303" r:id="rId14"/>
    <p:sldId id="304" r:id="rId15"/>
    <p:sldId id="291" r:id="rId16"/>
    <p:sldId id="274" r:id="rId17"/>
    <p:sldId id="280" r:id="rId18"/>
    <p:sldId id="281" r:id="rId19"/>
    <p:sldId id="30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82" userDrawn="1">
          <p15:clr>
            <a:srgbClr val="A4A3A4"/>
          </p15:clr>
        </p15:guide>
        <p15:guide id="3" pos="4307">
          <p15:clr>
            <a:srgbClr val="A4A3A4"/>
          </p15:clr>
        </p15:guide>
        <p15:guide id="4" pos="4433">
          <p15:clr>
            <a:srgbClr val="A4A3A4"/>
          </p15:clr>
        </p15:guide>
        <p15:guide id="5" pos="121" userDrawn="1">
          <p15:clr>
            <a:srgbClr val="A4A3A4"/>
          </p15:clr>
        </p15:guide>
        <p15:guide id="6" pos="7561">
          <p15:clr>
            <a:srgbClr val="A4A3A4"/>
          </p15:clr>
        </p15:guide>
        <p15:guide id="7" pos="5315">
          <p15:clr>
            <a:srgbClr val="A4A3A4"/>
          </p15:clr>
        </p15:guide>
        <p15:guide id="8" pos="2273">
          <p15:clr>
            <a:srgbClr val="A4A3A4"/>
          </p15:clr>
        </p15:guide>
        <p15:guide id="9" pos="2148">
          <p15:clr>
            <a:srgbClr val="A4A3A4"/>
          </p15:clr>
        </p15:guide>
        <p15:guide id="10" pos="5466">
          <p15:clr>
            <a:srgbClr val="A4A3A4"/>
          </p15:clr>
        </p15:guide>
        <p15:guide id="11" pos="3863" userDrawn="1">
          <p15:clr>
            <a:srgbClr val="A4A3A4"/>
          </p15:clr>
        </p15:guide>
        <p15:guide id="12" pos="3931" userDrawn="1">
          <p15:clr>
            <a:srgbClr val="A4A3A4"/>
          </p15:clr>
        </p15:guide>
        <p15:guide id="13" pos="3341" userDrawn="1">
          <p15:clr>
            <a:srgbClr val="A4A3A4"/>
          </p15:clr>
        </p15:guide>
        <p15:guide id="14" pos="6516" userDrawn="1">
          <p15:clr>
            <a:srgbClr val="A4A3A4"/>
          </p15:clr>
        </p15:guide>
        <p15:guide id="15" pos="3727" userDrawn="1">
          <p15:clr>
            <a:srgbClr val="A4A3A4"/>
          </p15:clr>
        </p15:guide>
        <p15:guide id="16" pos="932">
          <p15:clr>
            <a:srgbClr val="A4A3A4"/>
          </p15:clr>
        </p15:guide>
        <p15:guide id="17" orient="horz" pos="867" userDrawn="1">
          <p15:clr>
            <a:srgbClr val="A4A3A4"/>
          </p15:clr>
        </p15:guide>
        <p15:guide id="18" orient="horz" pos="4201" userDrawn="1">
          <p15:clr>
            <a:srgbClr val="A4A3A4"/>
          </p15:clr>
        </p15:guide>
        <p15:guide id="19" pos="4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슬 박" initials="이박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7C66"/>
    <a:srgbClr val="FC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94660"/>
  </p:normalViewPr>
  <p:slideViewPr>
    <p:cSldViewPr snapToGrid="0" showGuides="1">
      <p:cViewPr varScale="1">
        <p:scale>
          <a:sx n="140" d="100"/>
          <a:sy n="140" d="100"/>
        </p:scale>
        <p:origin x="102" y="348"/>
      </p:cViewPr>
      <p:guideLst>
        <p:guide orient="horz" pos="482"/>
        <p:guide pos="4307"/>
        <p:guide pos="4433"/>
        <p:guide pos="121"/>
        <p:guide pos="7561"/>
        <p:guide pos="5315"/>
        <p:guide pos="2273"/>
        <p:guide pos="2148"/>
        <p:guide pos="5466"/>
        <p:guide pos="3863"/>
        <p:guide pos="3931"/>
        <p:guide pos="3341"/>
        <p:guide pos="6516"/>
        <p:guide pos="3727"/>
        <p:guide pos="932"/>
        <p:guide orient="horz" pos="867"/>
        <p:guide orient="horz" pos="4201"/>
        <p:guide pos="46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D7C7C9F-45AE-4B2D-9F72-9FD2A85A9619}" type="datetime1">
              <a:rPr lang="ko-KR" altLang="en-US"/>
              <a:pPr lvl="0">
                <a:defRPr/>
              </a:pPr>
              <a:t>2024-07-10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1601CFE-0531-45A3-A80C-EBB4D20D621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1601CFE-0531-45A3-A80C-EBB4D20D6219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1601CFE-0531-45A3-A80C-EBB4D20D6219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1601CFE-0531-45A3-A80C-EBB4D20D6219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1601CFE-0531-45A3-A80C-EBB4D20D6219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1601CFE-0531-45A3-A80C-EBB4D20D6219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1601CFE-0531-45A3-A80C-EBB4D20D6219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947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419AD-0447-357E-FFC9-8307C44AE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8EB332-5DEE-EC56-14D8-F54224187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1BE179-E39B-7381-A5F2-C12ED4F4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272-DB0B-47CE-9FAC-E43E7CD7300E}" type="datetime1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64C289-1FBC-2077-6085-4B8CEC05E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A66DB1-0F29-950A-1378-9DC616E0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06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E734-05F2-9C81-0A93-07521251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3F8E3A-6C7C-5993-7D74-8EDB96501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7F9223-0BE4-9956-1A99-6F7EDF28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C201F-F86C-4E9C-B449-E6C58F44F363}" type="datetime1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8B9EFC-B3B8-C4DE-954C-1C0A3F7D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FE4930-386D-6C6B-A274-CC231D9F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39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0579A7-1383-C4A9-6005-0057BE3B2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75A637-EF2B-A2F4-6C75-BF05C0C5C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9924F-E8D9-7DE3-3E8F-891A76201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80F6-AC39-4C7E-A29B-10CB01973ACC}" type="datetime1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A8637-3BE5-7D8E-3E46-F8A3A304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B7B4E9-C9C2-EBC1-4C24-52AF7CD1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518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427F3-3737-D316-4A03-D85D9620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E4272-6098-2D17-5B48-1F64298DE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EE740C-30B7-4DB6-9723-21A54B194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DCC3-EBF2-4DAA-903D-EC39C2095D91}" type="datetime1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522F5B-80C9-2EC0-2B4E-A227026A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36D2AD-EF5D-B531-05AF-D643B7D1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41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CD283-FC69-2FBD-A729-79426502F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CA263E-CAE8-7B93-4ABD-5CDE37553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7DE0E8-7478-54EA-9E64-7F2FF733A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C2A5-79D8-46EC-9B29-EEB66BAFF8E1}" type="datetime1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D61EDB-E6E3-3D9F-C85D-88CDCFC71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5D2B56-B624-B4C7-61C0-C821B391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34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B7A48-4D3E-18CC-66F9-84163AE8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260529-A68C-9C1A-6584-4569A716A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0B22B2-77C5-BC2E-B324-CB7A3A35A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37A723-1B51-0F88-9AFA-DAF27C90E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95A5F-D417-4B87-97A9-40F32AEEC9E4}" type="datetime1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03558-0E87-A102-3F1C-5F2A004C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C4158E-ADCA-1C69-CAAA-0D9C8A101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47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29344-5D6B-0DCC-0313-3E80D5B43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91BE01-20E9-EE66-E58A-6C60F160B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D4D1AB-A11D-D291-3D15-CB4139905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268F0D-3268-B916-4DE7-F8C592B69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D22C1F-79CF-3CFC-2DAC-ABD05A271C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8CDC2B-08D3-4855-F058-0A2B5D0B5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33F27-A63B-4B1A-B1DF-98BEF331225C}" type="datetime1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7FA5D9-A446-760F-C1EE-6A0D26864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07E92F-F1BE-6D6D-0B7F-5E5950ACD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33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35B8-A48F-6A1F-7C5C-D1D40021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D633B6-4261-E1D9-0C98-6B25B169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F2495-2F18-48DD-943F-D24E4F8C42D5}" type="datetime1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6C5953-5C01-C20D-7AC4-6ACAAFF48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82BA73-7093-D7B2-871E-5A378EDB3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975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0E3F9E-ECFF-FC68-BFC4-0B4416619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B324-5945-4B99-B0E7-960BD7C6D9A7}" type="datetime1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37D970-9FFD-44F2-8FFE-1B7953057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A7864E-996E-0638-4E8C-10A3DE31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318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263F2-6EB8-DD77-F266-A70616DC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E7BAC-6DB4-3523-E45F-FC5021BCB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1C99F6-0894-EC04-2E91-8B63690F7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B18F96-1DCF-8FE6-E25B-208A0F7CC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ECD74-58F2-439B-9ED3-713351159B7D}" type="datetime1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AA50B5-BB21-21E7-83F1-CA99F10EF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4C6789-F638-4F1C-5162-D6ED866E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74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C7DBA-8E99-80CB-B6A3-E5FC1F35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294813-054C-055A-1327-0C1713069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0FDF55-F7CC-3B9C-2CBE-86F68DBEC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1BA19C-BDA5-1F5B-5553-871C6E40C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F07CF-E3F0-495F-9B3B-44968E5297B4}" type="datetime1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BFC658-59AE-26D3-CB4C-FFEF55C5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2DBAC-FC4F-206A-8856-BF097F8F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42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4427D5-0EBB-4B11-55DC-098FD31CC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146880-1017-FF1A-8876-750A49D4A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DA5EFB-A75D-7E5E-B101-0BE82C54D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E2AF1-B317-469E-9FDE-76F04C45F19E}" type="datetime1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C4090C-874E-E5A5-47D0-C4E8E968A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E64E4-DE34-7160-8966-B2320BB5B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27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7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94640" y="373378"/>
            <a:ext cx="118027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94641" y="6631305"/>
            <a:ext cx="85016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6D474-E84E-B6F5-D988-9AE860A4EA59}"/>
              </a:ext>
            </a:extLst>
          </p:cNvPr>
          <p:cNvSpPr txBox="1"/>
          <p:nvPr/>
        </p:nvSpPr>
        <p:spPr>
          <a:xfrm>
            <a:off x="8625318" y="5769531"/>
            <a:ext cx="35666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Bodoni MT Black" panose="02070A03080606020203" pitchFamily="18" charset="0"/>
              </a:rPr>
              <a:t>Stock Way</a:t>
            </a:r>
            <a:endParaRPr lang="ko-KR" altLang="en-US" sz="50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DEFD6-E899-D901-7713-0745852123C4}"/>
              </a:ext>
            </a:extLst>
          </p:cNvPr>
          <p:cNvSpPr txBox="1"/>
          <p:nvPr/>
        </p:nvSpPr>
        <p:spPr>
          <a:xfrm>
            <a:off x="666750" y="1455629"/>
            <a:ext cx="348524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  <a:t>2024 Project</a:t>
            </a:r>
          </a:p>
          <a:p>
            <a:br>
              <a:rPr lang="en-US" altLang="ko-KR" sz="4800" dirty="0"/>
            </a:br>
            <a:r>
              <a:rPr lang="en-US" altLang="ko-KR" sz="4800" b="1" dirty="0">
                <a:solidFill>
                  <a:srgbClr val="6F7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8F9FA"/>
                </a:highlight>
                <a:latin typeface="Bodoni MT Black" panose="02070A03080606020203" pitchFamily="18" charset="0"/>
              </a:rPr>
              <a:t>A</a:t>
            </a:r>
            <a:r>
              <a:rPr lang="en-US" altLang="ko-KR" sz="4800" b="1" i="0" dirty="0">
                <a:solidFill>
                  <a:srgbClr val="6F7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8F9FA"/>
                </a:highlight>
                <a:latin typeface="Bodoni MT Black" panose="02070A03080606020203" pitchFamily="18" charset="0"/>
              </a:rPr>
              <a:t>utomatic</a:t>
            </a:r>
          </a:p>
          <a:p>
            <a:r>
              <a:rPr lang="en-US" altLang="ko-KR" sz="4800" b="1" i="0" dirty="0">
                <a:solidFill>
                  <a:srgbClr val="6F7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8F9FA"/>
                </a:highlight>
                <a:latin typeface="Bodoni MT Black" panose="02070A03080606020203" pitchFamily="18" charset="0"/>
              </a:rPr>
              <a:t>Stock</a:t>
            </a:r>
          </a:p>
          <a:p>
            <a:r>
              <a:rPr lang="en-US" altLang="ko-KR" sz="4800" b="1" i="0" dirty="0">
                <a:solidFill>
                  <a:srgbClr val="6F7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8F9FA"/>
                </a:highlight>
                <a:latin typeface="Bodoni MT Black" panose="02070A03080606020203" pitchFamily="18" charset="0"/>
              </a:rPr>
              <a:t>Prediction</a:t>
            </a:r>
          </a:p>
          <a:p>
            <a:r>
              <a:rPr lang="en-US" altLang="ko-KR" sz="4800" b="1" i="0" dirty="0">
                <a:solidFill>
                  <a:srgbClr val="6F7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8F9FA"/>
                </a:highlight>
                <a:latin typeface="Bodoni MT Black" panose="02070A03080606020203" pitchFamily="18" charset="0"/>
              </a:rPr>
              <a:t>Program</a:t>
            </a:r>
            <a:endParaRPr lang="ko-KR" altLang="en-US" sz="4800" b="1" dirty="0">
              <a:solidFill>
                <a:srgbClr val="6F7C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 Black" panose="02070A03080606020203" pitchFamily="18" charset="0"/>
              <a:ea typeface="Noto Sans KR Black" panose="020B0200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pPr lvl="0">
              <a:defRPr/>
            </a:pPr>
            <a:fld id="{5C8920CE-6312-458A-B7BA-9747625F9B72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10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rot="16200000" flipH="1" flipV="1">
            <a:off x="3153962" y="3742254"/>
            <a:ext cx="5885691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24"/>
          <p:cNvSpPr/>
          <p:nvPr/>
        </p:nvSpPr>
        <p:spPr>
          <a:xfrm>
            <a:off x="6303209" y="774192"/>
            <a:ext cx="2460873" cy="455605"/>
          </a:xfrm>
          <a:prstGeom prst="rect">
            <a:avLst/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>
                <a:solidFill>
                  <a:schemeClr val="bg1"/>
                </a:solidFill>
                <a:latin typeface="Noto Sans KR SemiBold"/>
                <a:ea typeface="Noto Sans KR SemiBold"/>
              </a:rPr>
              <a:t>PjMydb.py</a:t>
            </a: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 </a:t>
            </a:r>
          </a:p>
        </p:txBody>
      </p:sp>
      <p:sp>
        <p:nvSpPr>
          <p:cNvPr id="33" name="직사각형 25"/>
          <p:cNvSpPr/>
          <p:nvPr/>
        </p:nvSpPr>
        <p:spPr>
          <a:xfrm>
            <a:off x="6304624" y="1373024"/>
            <a:ext cx="5692879" cy="5296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>
              <a:defRPr/>
            </a:pPr>
            <a:r>
              <a:rPr lang="en-US" altLang="ko-KR" sz="1700">
                <a:solidFill>
                  <a:schemeClr val="tx1"/>
                </a:solidFill>
                <a:latin typeface="Noto Sans KR SemiBold"/>
                <a:ea typeface="Noto Sans KR SemiBold"/>
              </a:rPr>
              <a:t>Backend- Join user Data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70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sz="170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700">
                <a:solidFill>
                  <a:schemeClr val="tx1"/>
                </a:solidFill>
                <a:latin typeface="Noto Sans KR Light"/>
                <a:ea typeface="Noto Sans KR Light"/>
              </a:rPr>
              <a:t>회원가입 유저 데이터 빌더 패턴 구현</a:t>
            </a:r>
          </a:p>
          <a:p>
            <a:pPr lvl="0">
              <a:defRPr/>
            </a:pPr>
            <a:endParaRPr lang="ko-KR" altLang="en-US" sz="170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endParaRPr lang="ko-KR" altLang="en-US" sz="170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sz="1700">
                <a:solidFill>
                  <a:schemeClr val="tx1"/>
                </a:solidFill>
                <a:latin typeface="Noto Sans KR SemiBold"/>
                <a:ea typeface="Noto Sans KR SemiBold"/>
              </a:rPr>
              <a:t>Builder Pattern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70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sz="17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700">
                <a:solidFill>
                  <a:schemeClr val="tx1"/>
                </a:solidFill>
                <a:latin typeface="Noto Sans KR Light"/>
                <a:ea typeface="Noto Sans KR Light"/>
              </a:rPr>
              <a:t> 빌더 패턴 생성으로 코드 가독성 증대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70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sz="1700">
                <a:solidFill>
                  <a:schemeClr val="tx1"/>
                </a:solidFill>
                <a:latin typeface="Noto Sans KR Light"/>
                <a:ea typeface="Noto Sans KR Light"/>
              </a:rPr>
              <a:t>· UserBuilder </a:t>
            </a:r>
            <a:r>
              <a:rPr lang="ko-KR" altLang="en-US" sz="1700">
                <a:solidFill>
                  <a:schemeClr val="tx1"/>
                </a:solidFill>
                <a:latin typeface="Noto Sans KR Light"/>
                <a:ea typeface="Noto Sans KR Light"/>
              </a:rPr>
              <a:t>호출 시 </a:t>
            </a:r>
            <a:r>
              <a:rPr lang="en-US" altLang="ko-KR" sz="1700">
                <a:solidFill>
                  <a:schemeClr val="tx1"/>
                </a:solidFill>
                <a:latin typeface="Noto Sans KR Light"/>
                <a:ea typeface="Noto Sans KR Light"/>
              </a:rPr>
              <a:t>Reset </a:t>
            </a:r>
            <a:r>
              <a:rPr lang="ko-KR" altLang="en-US" sz="1700">
                <a:solidFill>
                  <a:schemeClr val="tx1"/>
                </a:solidFill>
                <a:latin typeface="Noto Sans KR Light"/>
                <a:ea typeface="Noto Sans KR Light"/>
              </a:rPr>
              <a:t>후 객체 데이터 저장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70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sz="1700">
                <a:solidFill>
                  <a:schemeClr val="tx1"/>
                </a:solidFill>
                <a:latin typeface="Noto Sans KR Light"/>
                <a:ea typeface="Noto Sans KR Light"/>
              </a:rPr>
              <a:t>· User Class</a:t>
            </a:r>
            <a:r>
              <a:rPr lang="ko-KR" altLang="en-US" sz="1700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en-US" altLang="ko-KR" sz="1700">
                <a:solidFill>
                  <a:schemeClr val="tx1"/>
                </a:solidFill>
                <a:latin typeface="Noto Sans KR Light"/>
                <a:ea typeface="Noto Sans KR Light"/>
              </a:rPr>
              <a:t>init</a:t>
            </a:r>
            <a:r>
              <a:rPr lang="ko-KR" altLang="en-US" sz="1700">
                <a:solidFill>
                  <a:schemeClr val="tx1"/>
                </a:solidFill>
                <a:latin typeface="Noto Sans KR Light"/>
                <a:ea typeface="Noto Sans KR Light"/>
              </a:rPr>
              <a:t>가</a:t>
            </a:r>
            <a:r>
              <a:rPr lang="en-US" altLang="ko-KR" sz="1700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ko-KR" altLang="en-US" sz="1700">
                <a:solidFill>
                  <a:schemeClr val="tx1"/>
                </a:solidFill>
                <a:latin typeface="Noto Sans KR Light"/>
                <a:ea typeface="Noto Sans KR Light"/>
              </a:rPr>
              <a:t>각</a:t>
            </a:r>
            <a:r>
              <a:rPr lang="en-US" altLang="ko-KR" sz="1700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ko-KR" altLang="en-US" sz="1700">
                <a:solidFill>
                  <a:schemeClr val="tx1"/>
                </a:solidFill>
                <a:latin typeface="Noto Sans KR Light"/>
                <a:ea typeface="Noto Sans KR Light"/>
              </a:rPr>
              <a:t>객체에 맞는 데이터 저장</a:t>
            </a:r>
          </a:p>
        </p:txBody>
      </p:sp>
      <p:sp>
        <p:nvSpPr>
          <p:cNvPr id="35" name="TextBox 6"/>
          <p:cNvSpPr txBox="1"/>
          <p:nvPr/>
        </p:nvSpPr>
        <p:spPr>
          <a:xfrm>
            <a:off x="101166" y="141069"/>
            <a:ext cx="25239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4D5747"/>
                </a:solidFill>
                <a:latin typeface="Bodoni MT Black"/>
              </a:rPr>
              <a:t>Project Code</a:t>
            </a:r>
          </a:p>
        </p:txBody>
      </p:sp>
      <p:cxnSp>
        <p:nvCxnSpPr>
          <p:cNvPr id="36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10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7F1796-6543-6BF0-D02D-3318FE1D7F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5" y="765176"/>
            <a:ext cx="5711658" cy="5903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rot="16200000" flipH="1" flipV="1">
            <a:off x="3149290" y="3739171"/>
            <a:ext cx="5891858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5"/>
          <p:cNvSpPr/>
          <p:nvPr/>
        </p:nvSpPr>
        <p:spPr>
          <a:xfrm>
            <a:off x="6303209" y="1373024"/>
            <a:ext cx="5694294" cy="5296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>
              <a:defRPr/>
            </a:pPr>
            <a:r>
              <a:rPr lang="en-US" altLang="ko-KR" sz="1700" dirty="0">
                <a:solidFill>
                  <a:schemeClr val="tx1"/>
                </a:solidFill>
                <a:latin typeface="Noto Sans KR SemiBold"/>
                <a:ea typeface="Noto Sans KR SemiBold"/>
              </a:rPr>
              <a:t>Backend- Join user Save &amp; Login Match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유저 데이터 암호화 후 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DB 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저장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  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· DB  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내 회원가입 유저 로그인 시 매칭 작업</a:t>
            </a:r>
          </a:p>
          <a:p>
            <a:pPr>
              <a:lnSpc>
                <a:spcPct val="150000"/>
              </a:lnSpc>
              <a:defRPr/>
            </a:pPr>
            <a:endParaRPr lang="ko-KR" altLang="en-US" sz="1700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sz="1700" dirty="0">
                <a:solidFill>
                  <a:schemeClr val="tx1"/>
                </a:solidFill>
                <a:latin typeface="Noto Sans KR SemiBold"/>
                <a:ea typeface="Noto Sans KR SemiBold"/>
              </a:rPr>
              <a:t>Builder Pattern</a:t>
            </a:r>
            <a:endParaRPr lang="ko-KR" altLang="en-US" sz="1700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유저 가입 시 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Builder pattern 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데이터 암호화 작업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암호화 된 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PW · salt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포함 한 전체 유저 데이터 저장</a:t>
            </a:r>
          </a:p>
          <a:p>
            <a:pPr>
              <a:lnSpc>
                <a:spcPct val="150000"/>
              </a:lnSpc>
              <a:defRPr/>
            </a:pPr>
            <a:endParaRPr lang="ko-KR" altLang="en-US" sz="1700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sz="1700" dirty="0" err="1">
                <a:solidFill>
                  <a:schemeClr val="tx1"/>
                </a:solidFill>
                <a:latin typeface="Noto Sans KR SemiBold"/>
                <a:ea typeface="Noto Sans KR SemiBold"/>
              </a:rPr>
              <a:t>pymysql</a:t>
            </a:r>
            <a:endParaRPr lang="en-US" altLang="ko-KR" sz="1700" dirty="0">
              <a:solidFill>
                <a:schemeClr val="tx1"/>
              </a:solidFill>
              <a:latin typeface="Noto Sans KR SemiBold"/>
              <a:ea typeface="Noto Sans KR SemiBold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· DB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내 저장 된 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ID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기준 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PW · salt 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매칭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       →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True, False 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반환하여 로그인 작업 구현</a:t>
            </a:r>
          </a:p>
          <a:p>
            <a:pPr>
              <a:lnSpc>
                <a:spcPct val="150000"/>
              </a:lnSpc>
              <a:defRPr/>
            </a:pPr>
            <a:endParaRPr lang="ko-KR" altLang="en-US" sz="1700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sz="1700" dirty="0" err="1">
                <a:solidFill>
                  <a:schemeClr val="tx1"/>
                </a:solidFill>
                <a:latin typeface="Noto Sans KR SemiBold"/>
                <a:ea typeface="Noto Sans KR SemiBold"/>
              </a:rPr>
              <a:t>hashlib</a:t>
            </a:r>
            <a:r>
              <a:rPr lang="en-US" altLang="ko-KR" sz="1700" dirty="0">
                <a:solidFill>
                  <a:schemeClr val="tx1"/>
                </a:solidFill>
                <a:latin typeface="Noto Sans KR SemiBold"/>
                <a:ea typeface="Noto Sans KR SemiBold"/>
              </a:rPr>
              <a:t> &amp; </a:t>
            </a:r>
            <a:r>
              <a:rPr lang="en-US" altLang="ko-KR" sz="1700" dirty="0" err="1">
                <a:solidFill>
                  <a:schemeClr val="tx1"/>
                </a:solidFill>
                <a:latin typeface="Noto Sans KR SemiBold"/>
                <a:ea typeface="Noto Sans KR SemiBold"/>
              </a:rPr>
              <a:t>os</a:t>
            </a:r>
            <a:endParaRPr lang="en-US" altLang="ko-KR" sz="1700" dirty="0">
              <a:solidFill>
                <a:schemeClr val="tx1"/>
              </a:solidFill>
              <a:latin typeface="Noto Sans KR SemiBold"/>
              <a:ea typeface="Noto Sans KR SemiBold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en-US" altLang="ko-KR" sz="1700" dirty="0" err="1">
                <a:solidFill>
                  <a:schemeClr val="tx1"/>
                </a:solidFill>
                <a:latin typeface="Noto Sans KR Light"/>
                <a:ea typeface="Noto Sans KR Light"/>
              </a:rPr>
              <a:t>os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무작위 난수와 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sha256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을 이용한 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PW 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암호화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</a:p>
        </p:txBody>
      </p:sp>
      <p:sp>
        <p:nvSpPr>
          <p:cNvPr id="31" name="직사각형 24"/>
          <p:cNvSpPr/>
          <p:nvPr/>
        </p:nvSpPr>
        <p:spPr>
          <a:xfrm>
            <a:off x="6303209" y="77419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FFFF"/>
                </a:solidFill>
                <a:latin typeface="Noto Sans KR SemiBold"/>
                <a:ea typeface="Noto Sans KR SemiBold"/>
              </a:rPr>
              <a:t>PjMydb.py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 </a:t>
            </a:r>
          </a:p>
        </p:txBody>
      </p:sp>
      <p:sp>
        <p:nvSpPr>
          <p:cNvPr id="32" name="TextBox 6"/>
          <p:cNvSpPr txBox="1"/>
          <p:nvPr/>
        </p:nvSpPr>
        <p:spPr>
          <a:xfrm>
            <a:off x="101166" y="141069"/>
            <a:ext cx="25239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4D5747"/>
                </a:solidFill>
                <a:latin typeface="Bodoni MT Black"/>
              </a:rPr>
              <a:t>Project Code</a:t>
            </a:r>
          </a:p>
        </p:txBody>
      </p:sp>
      <p:cxnSp>
        <p:nvCxnSpPr>
          <p:cNvPr id="33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DD26D1-549E-F784-73CD-248FE2DDA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6" y="765175"/>
            <a:ext cx="5711657" cy="5903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25"/>
          <p:cNvSpPr/>
          <p:nvPr/>
        </p:nvSpPr>
        <p:spPr>
          <a:xfrm>
            <a:off x="6303209" y="1373024"/>
            <a:ext cx="5694294" cy="5296064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t" anchorCtr="0"/>
          <a:lstStyle/>
          <a:p>
            <a:pPr lvl="0">
              <a:defRPr/>
            </a:pPr>
            <a:r>
              <a:rPr lang="en-US" altLang="ko-KR" sz="1700" dirty="0">
                <a:latin typeface="Noto Sans KR SemiBold"/>
                <a:ea typeface="Noto Sans KR SemiBold"/>
              </a:rPr>
              <a:t>Backend- Find Stock ID &amp; Corporation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SemiBold"/>
                <a:ea typeface="Noto Sans KR SemiBold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sz="1700" dirty="0">
                <a:latin typeface="Noto Sans KR Light"/>
                <a:ea typeface="Noto Sans KR Light"/>
              </a:rPr>
              <a:t>· </a:t>
            </a:r>
            <a:r>
              <a:rPr lang="ko-KR" altLang="en-US" sz="1700" dirty="0">
                <a:latin typeface="Noto Sans KR Light"/>
                <a:ea typeface="Noto Sans KR Light"/>
              </a:rPr>
              <a:t>사용자 검색 기반 종목 코드 및 회사 이름 웹 </a:t>
            </a:r>
            <a:r>
              <a:rPr lang="ko-KR" altLang="en-US" sz="1700" dirty="0" err="1">
                <a:latin typeface="Noto Sans KR Light"/>
                <a:ea typeface="Noto Sans KR Light"/>
              </a:rPr>
              <a:t>스크랩핑</a:t>
            </a:r>
            <a:endParaRPr lang="ko-KR" altLang="en-US" sz="1700" dirty="0">
              <a:latin typeface="Noto Sans KR Light"/>
              <a:ea typeface="Noto Sans KR Light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sz="1700" dirty="0">
                <a:latin typeface="Noto Sans KR SemiBold"/>
                <a:ea typeface="Noto Sans KR SemiBold"/>
              </a:rPr>
              <a:t>Selenium</a:t>
            </a:r>
            <a:endParaRPr kumimoji="0" lang="en-US" altLang="ko-KR" sz="1700" b="0" i="0" u="none" strike="noStrike" kern="1200" cap="none" spc="0" normalizeH="0" baseline="0" dirty="0">
              <a:solidFill>
                <a:srgbClr val="000000"/>
              </a:solidFill>
              <a:latin typeface="Noto Sans KR SemiBold"/>
              <a:ea typeface="Noto Sans KR SemiBold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sz="1700" dirty="0">
                <a:latin typeface="Noto Sans KR Light"/>
                <a:ea typeface="Noto Sans KR Light"/>
              </a:rPr>
              <a:t>· Chrome </a:t>
            </a:r>
            <a:r>
              <a:rPr lang="ko-KR" altLang="en-US" sz="1700" dirty="0">
                <a:latin typeface="Noto Sans KR Light"/>
                <a:ea typeface="Noto Sans KR Light"/>
              </a:rPr>
              <a:t>웹 드라이버 이용 네이버 증권 정보 접속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sz="1700" dirty="0">
                <a:latin typeface="Noto Sans KR Light"/>
                <a:ea typeface="Noto Sans KR Light"/>
              </a:rPr>
              <a:t>· </a:t>
            </a:r>
            <a:r>
              <a:rPr lang="ko-KR" altLang="en-US" sz="1700" dirty="0">
                <a:latin typeface="Noto Sans KR Light"/>
                <a:ea typeface="Noto Sans KR Light"/>
              </a:rPr>
              <a:t>사용자 검색 기반 종목 코드 및 회사 이름 스크랩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700" dirty="0">
                <a:latin typeface="Noto Sans KR Light"/>
                <a:ea typeface="Noto Sans KR Light"/>
              </a:rPr>
              <a:t>    </a:t>
            </a:r>
            <a:r>
              <a:rPr lang="ko-KR" altLang="en-US" sz="1700" dirty="0">
                <a:latin typeface="Noto Sans KR Light"/>
                <a:ea typeface="Noto Sans KR Light"/>
              </a:rPr>
              <a:t>스크랩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sz="1700" dirty="0">
                <a:latin typeface="Noto Sans KR SemiBold"/>
                <a:ea typeface="Noto Sans KR SemiBold"/>
              </a:rPr>
              <a:t>Time</a:t>
            </a:r>
            <a:endParaRPr kumimoji="0" lang="en-US" altLang="ko-KR" sz="1700" b="0" i="0" u="none" strike="noStrike" kern="1200" cap="none" spc="0" normalizeH="0" baseline="0" dirty="0">
              <a:solidFill>
                <a:srgbClr val="000000"/>
              </a:solidFill>
              <a:latin typeface="Noto Sans KR SemiBold"/>
              <a:ea typeface="Noto Sans KR SemiBold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sz="1700" dirty="0">
                <a:latin typeface="Noto Sans KR Light"/>
                <a:ea typeface="Noto Sans KR Light"/>
              </a:rPr>
              <a:t>· </a:t>
            </a:r>
            <a:r>
              <a:rPr lang="ko-KR" altLang="en-US" sz="1700" dirty="0">
                <a:latin typeface="Noto Sans KR Light"/>
                <a:ea typeface="Noto Sans KR Light"/>
              </a:rPr>
              <a:t>웹페이지 간 로딩 시간 고려한 고정 대기시간 </a:t>
            </a:r>
            <a:r>
              <a:rPr lang="en-US" altLang="ko-KR" sz="1700" dirty="0">
                <a:latin typeface="Noto Sans KR Light"/>
                <a:ea typeface="Noto Sans KR Light"/>
              </a:rPr>
              <a:t>1</a:t>
            </a:r>
            <a:r>
              <a:rPr lang="ko-KR" altLang="en-US" sz="1700" dirty="0">
                <a:latin typeface="Noto Sans KR Light"/>
                <a:ea typeface="Noto Sans KR Light"/>
              </a:rPr>
              <a:t>초 부여      </a:t>
            </a:r>
            <a:endParaRPr lang="en-US" altLang="ko-KR" sz="1700" dirty="0">
              <a:latin typeface="Noto Sans KR Light"/>
              <a:ea typeface="Noto Sans KR Ligh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700" dirty="0">
                <a:latin typeface="Noto Sans KR Light"/>
                <a:ea typeface="Noto Sans KR Light"/>
              </a:rPr>
              <a:t>       (EC[expected</a:t>
            </a:r>
            <a:r>
              <a:rPr lang="ko-KR" altLang="en-US" sz="1700" dirty="0">
                <a:latin typeface="Noto Sans KR Light"/>
                <a:ea typeface="Noto Sans KR Light"/>
              </a:rPr>
              <a:t> </a:t>
            </a:r>
            <a:r>
              <a:rPr lang="en-US" altLang="ko-KR" sz="1700" dirty="0">
                <a:latin typeface="Noto Sans KR Light"/>
                <a:ea typeface="Noto Sans KR Light"/>
              </a:rPr>
              <a:t>conditions]</a:t>
            </a:r>
            <a:r>
              <a:rPr lang="ko-KR" altLang="en-US" sz="1700" dirty="0">
                <a:latin typeface="Noto Sans KR Light"/>
                <a:ea typeface="Noto Sans KR Light"/>
              </a:rPr>
              <a:t> 명시적 대기 복합 사용</a:t>
            </a:r>
            <a:r>
              <a:rPr lang="en-US" altLang="ko-KR" sz="1700" dirty="0">
                <a:latin typeface="Noto Sans KR Light"/>
                <a:ea typeface="Noto Sans KR Light"/>
              </a:rPr>
              <a:t>)</a:t>
            </a:r>
          </a:p>
        </p:txBody>
      </p:sp>
      <p:sp>
        <p:nvSpPr>
          <p:cNvPr id="30" name="직사각형 24"/>
          <p:cNvSpPr/>
          <p:nvPr/>
        </p:nvSpPr>
        <p:spPr>
          <a:xfrm>
            <a:off x="6303209" y="77419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en-US" altLang="ko-KR" b="1">
                <a:solidFill>
                  <a:schemeClr val="bg1"/>
                </a:solidFill>
                <a:latin typeface="Noto Sans KR SemiBold"/>
                <a:ea typeface="Noto Sans KR SemiBold"/>
              </a:rPr>
              <a:t>PjScrap.py</a:t>
            </a: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 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rot="16200000" flipH="1" flipV="1">
            <a:off x="3149288" y="3739171"/>
            <a:ext cx="5891858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6"/>
          <p:cNvSpPr txBox="1"/>
          <p:nvPr/>
        </p:nvSpPr>
        <p:spPr>
          <a:xfrm>
            <a:off x="101166" y="141069"/>
            <a:ext cx="25239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4D5747"/>
                </a:solidFill>
                <a:latin typeface="Bodoni MT Black"/>
              </a:rPr>
              <a:t>Project Code</a:t>
            </a:r>
          </a:p>
        </p:txBody>
      </p:sp>
      <p:cxnSp>
        <p:nvCxnSpPr>
          <p:cNvPr id="33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4D7305-0907-F258-FCC4-3889A5DF67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5" y="765176"/>
            <a:ext cx="5711657" cy="5903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rot="16200000" flipH="1" flipV="1">
            <a:off x="3149285" y="3739174"/>
            <a:ext cx="5891866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3"/>
          <p:cNvCxnSpPr/>
          <p:nvPr/>
        </p:nvCxnSpPr>
        <p:spPr>
          <a:xfrm rot="16200000" flipH="1">
            <a:off x="3149285" y="3739174"/>
            <a:ext cx="5891866" cy="0"/>
          </a:xfrm>
          <a:prstGeom prst="line">
            <a:avLst/>
          </a:prstGeom>
          <a:noFill/>
          <a:ln w="12700" cap="flat" cmpd="sng" algn="ctr">
            <a:solidFill>
              <a:srgbClr val="4D5747">
                <a:alpha val="100000"/>
              </a:srgbClr>
            </a:solidFill>
            <a:prstDash val="dash"/>
            <a:miter/>
          </a:ln>
        </p:spPr>
      </p:cxnSp>
      <p:sp>
        <p:nvSpPr>
          <p:cNvPr id="30" name="TextBox 6"/>
          <p:cNvSpPr txBox="1"/>
          <p:nvPr/>
        </p:nvSpPr>
        <p:spPr>
          <a:xfrm>
            <a:off x="101166" y="141069"/>
            <a:ext cx="25239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4D5747"/>
                </a:solidFill>
                <a:latin typeface="Bodoni MT Black"/>
              </a:rPr>
              <a:t>Project Code</a:t>
            </a:r>
          </a:p>
        </p:txBody>
      </p:sp>
      <p:cxnSp>
        <p:nvCxnSpPr>
          <p:cNvPr id="31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2" name="직사각형 25"/>
          <p:cNvSpPr/>
          <p:nvPr/>
        </p:nvSpPr>
        <p:spPr>
          <a:xfrm>
            <a:off x="6303209" y="1373024"/>
            <a:ext cx="5694294" cy="5296064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t" anchorCtr="0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SemiBold"/>
                <a:ea typeface="Noto Sans KR SemiBold"/>
              </a:rPr>
              <a:t>Backend-Download Stock &amp; Find close Stock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 5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년치 주식 데이터 다운 및 종가 데이터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DB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적재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스크랩 된 주식코드를 이용 한 주식 예측 지도 학습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oto Sans KR SemiBold"/>
                <a:ea typeface="Noto Sans KR SemiBold"/>
              </a:rPr>
              <a:t>timedelta</a:t>
            </a:r>
            <a:endParaRPr kumimoji="0" lang="en-US" altLang="ko-KR" sz="1700" b="0" i="0" u="none" strike="noStrike" kern="1200" cap="none" spc="0" normalizeH="0" baseline="0" dirty="0">
              <a:solidFill>
                <a:srgbClr val="000000"/>
              </a:solidFill>
              <a:latin typeface="Noto Sans KR SemiBold"/>
              <a:ea typeface="Noto Sans KR SemiBold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 5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년 전 날짜와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50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일 전 날짜 데이터 </a:t>
            </a:r>
            <a:r>
              <a:rPr lang="ko-KR" altLang="en-US" sz="1700" dirty="0">
                <a:solidFill>
                  <a:srgbClr val="000000"/>
                </a:solidFill>
                <a:latin typeface="Noto Sans KR Light"/>
                <a:ea typeface="Noto Sans KR Light"/>
              </a:rPr>
              <a:t>산출</a:t>
            </a:r>
            <a:endParaRPr kumimoji="0" lang="ko-KR" altLang="en-US" sz="17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oto Sans KR SemiBold"/>
                <a:ea typeface="Noto Sans KR SemiBold"/>
              </a:rPr>
              <a:t>FinanceDateReader</a:t>
            </a:r>
            <a:endParaRPr kumimoji="0" lang="en-US" altLang="ko-KR" sz="1700" b="0" i="0" u="none" strike="noStrike" kern="1200" cap="none" spc="0" normalizeH="0" baseline="0" dirty="0">
              <a:solidFill>
                <a:srgbClr val="000000"/>
              </a:solidFill>
              <a:latin typeface="Noto Sans KR SemiBold"/>
              <a:ea typeface="Noto Sans KR SemiBold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금융 데이터 추출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미국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,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일본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,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유럽에 대한 환율정보 변수에 적재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7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</p:txBody>
      </p:sp>
      <p:sp>
        <p:nvSpPr>
          <p:cNvPr id="33" name="직사각형 24"/>
          <p:cNvSpPr/>
          <p:nvPr/>
        </p:nvSpPr>
        <p:spPr>
          <a:xfrm>
            <a:off x="6303209" y="77419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FFFF"/>
                </a:solidFill>
                <a:latin typeface="Noto Sans KR SemiBold"/>
                <a:ea typeface="Noto Sans KR SemiBold"/>
              </a:rPr>
              <a:t>PjMachine.py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 </a:t>
            </a:r>
          </a:p>
        </p:txBody>
      </p:sp>
      <p:sp>
        <p:nvSpPr>
          <p:cNvPr id="3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E4675E-02F6-8029-8616-E448FC3B22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5" y="765175"/>
            <a:ext cx="5711657" cy="5903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rot="16200000" flipH="1" flipV="1">
            <a:off x="3157545" y="3737082"/>
            <a:ext cx="5875347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25"/>
          <p:cNvSpPr/>
          <p:nvPr/>
        </p:nvSpPr>
        <p:spPr>
          <a:xfrm>
            <a:off x="6303209" y="1373024"/>
            <a:ext cx="5694294" cy="5296063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t" anchorCtr="0"/>
          <a:lstStyle/>
          <a:p>
            <a:pPr lvl="0">
              <a:defRPr/>
            </a:pPr>
            <a:r>
              <a:rPr lang="en-US" altLang="ko-KR" sz="1700" dirty="0">
                <a:latin typeface="Noto Sans KR SemiBold"/>
                <a:ea typeface="Noto Sans KR SemiBold"/>
              </a:rPr>
              <a:t>Backend- Save Stock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sz="1700" dirty="0">
                <a:latin typeface="Noto Sans KR Light"/>
                <a:ea typeface="Noto Sans KR Light"/>
              </a:rPr>
              <a:t>· </a:t>
            </a:r>
            <a:r>
              <a:rPr lang="ko-KR" altLang="en-US" sz="1700" dirty="0">
                <a:latin typeface="Noto Sans KR Light"/>
                <a:ea typeface="Noto Sans KR Light"/>
              </a:rPr>
              <a:t>유저 검색 기반 주식 데이터 </a:t>
            </a:r>
            <a:r>
              <a:rPr lang="en-US" altLang="ko-KR" sz="1700" dirty="0">
                <a:latin typeface="Noto Sans KR Light"/>
                <a:ea typeface="Noto Sans KR Light"/>
              </a:rPr>
              <a:t>DB </a:t>
            </a:r>
            <a:r>
              <a:rPr lang="ko-KR" altLang="en-US" sz="1700" dirty="0">
                <a:latin typeface="Noto Sans KR Light"/>
                <a:ea typeface="Noto Sans KR Light"/>
              </a:rPr>
              <a:t>적재</a:t>
            </a:r>
          </a:p>
          <a:p>
            <a:pPr lvl="0">
              <a:defRPr/>
            </a:pPr>
            <a:endParaRPr lang="ko-KR" altLang="en-US" sz="1700" dirty="0"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sz="1700" dirty="0" err="1">
                <a:latin typeface="Noto Sans KR SemiBold"/>
                <a:ea typeface="Noto Sans KR SemiBold"/>
              </a:rPr>
              <a:t>pymydb</a:t>
            </a:r>
            <a:endParaRPr lang="en-US" altLang="ko-KR" sz="1700" dirty="0">
              <a:latin typeface="Noto Sans KR SemiBold"/>
              <a:ea typeface="Noto Sans KR SemiBold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sz="1700" dirty="0">
                <a:latin typeface="Noto Sans KR Light"/>
                <a:ea typeface="Noto Sans KR Light"/>
              </a:rPr>
              <a:t>· </a:t>
            </a:r>
            <a:r>
              <a:rPr lang="ko-KR" altLang="en-US" sz="1700" spc="-100" dirty="0">
                <a:latin typeface="Noto Sans KR Light"/>
                <a:ea typeface="Noto Sans KR Light"/>
              </a:rPr>
              <a:t>검색 된 주식 데이터 최대 </a:t>
            </a:r>
            <a:r>
              <a:rPr lang="en-US" altLang="ko-KR" sz="1700" spc="-100" dirty="0">
                <a:latin typeface="Noto Sans KR Light"/>
                <a:ea typeface="Noto Sans KR Light"/>
              </a:rPr>
              <a:t>10</a:t>
            </a:r>
            <a:r>
              <a:rPr lang="ko-KR" altLang="en-US" sz="1700" spc="-100" dirty="0">
                <a:latin typeface="Noto Sans KR Light"/>
                <a:ea typeface="Noto Sans KR Light"/>
              </a:rPr>
              <a:t>개 테이블까지 자동 저장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700" spc="-100" dirty="0">
                <a:latin typeface="Noto Sans KR Light"/>
                <a:ea typeface="Noto Sans KR Light"/>
              </a:rPr>
              <a:t>              </a:t>
            </a:r>
            <a:r>
              <a:rPr lang="en-US" altLang="ko-KR" sz="1300" spc="-100" dirty="0">
                <a:latin typeface="Noto Sans KR Light"/>
                <a:ea typeface="Noto Sans KR Light"/>
              </a:rPr>
              <a:t>( ST+</a:t>
            </a:r>
            <a:r>
              <a:rPr lang="ko-KR" altLang="en-US" sz="1300" spc="-100" dirty="0">
                <a:latin typeface="Noto Sans KR Light"/>
                <a:ea typeface="Noto Sans KR Light"/>
              </a:rPr>
              <a:t>종목코드 형태로 생성 </a:t>
            </a:r>
            <a:r>
              <a:rPr lang="en-US" altLang="ko-KR" sz="1300" spc="-100" dirty="0">
                <a:latin typeface="Noto Sans KR Light"/>
                <a:ea typeface="Noto Sans KR Light"/>
              </a:rPr>
              <a:t>DB</a:t>
            </a:r>
            <a:r>
              <a:rPr lang="ko-KR" altLang="en-US" sz="1300" spc="-100" dirty="0">
                <a:latin typeface="Noto Sans KR Light"/>
                <a:ea typeface="Noto Sans KR Light"/>
              </a:rPr>
              <a:t>내 종목테이블 보유 시 테이블 데이터 반환</a:t>
            </a:r>
            <a:r>
              <a:rPr lang="en-US" altLang="ko-KR" sz="1300" spc="-100" dirty="0">
                <a:latin typeface="Noto Sans KR Light"/>
                <a:ea typeface="Noto Sans KR Light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sz="1700" dirty="0">
                <a:latin typeface="Noto Sans KR Light"/>
                <a:ea typeface="Noto Sans KR Light"/>
              </a:rPr>
              <a:t>· </a:t>
            </a:r>
            <a:r>
              <a:rPr lang="ko-KR" altLang="en-US" sz="1700" spc="-100" dirty="0">
                <a:latin typeface="Noto Sans KR Light"/>
                <a:ea typeface="Noto Sans KR Light"/>
              </a:rPr>
              <a:t>회사명</a:t>
            </a:r>
            <a:r>
              <a:rPr lang="ko-KR" altLang="en-US" sz="1700" dirty="0">
                <a:latin typeface="Noto Sans KR Light"/>
                <a:ea typeface="Noto Sans KR Light"/>
              </a:rPr>
              <a:t> 저장 테이블의 경우 최대 </a:t>
            </a:r>
            <a:r>
              <a:rPr lang="en-US" altLang="ko-KR" sz="1700" spc="-100" dirty="0">
                <a:latin typeface="Noto Sans KR Light"/>
                <a:ea typeface="Noto Sans KR Light"/>
              </a:rPr>
              <a:t>10</a:t>
            </a:r>
            <a:r>
              <a:rPr lang="ko-KR" altLang="en-US" sz="1700" dirty="0">
                <a:latin typeface="Noto Sans KR Light"/>
                <a:ea typeface="Noto Sans KR Light"/>
              </a:rPr>
              <a:t>개의 행까지 저장</a:t>
            </a:r>
          </a:p>
          <a:p>
            <a:pPr>
              <a:lnSpc>
                <a:spcPct val="150000"/>
              </a:lnSpc>
              <a:defRPr/>
            </a:pPr>
            <a:endParaRPr lang="ko-KR" altLang="en-US" sz="1700" dirty="0"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sz="1700" dirty="0">
                <a:latin typeface="Noto Sans KR SemiBold"/>
                <a:ea typeface="Noto Sans KR SemiBold"/>
              </a:rPr>
              <a:t>pandas</a:t>
            </a:r>
            <a:endParaRPr lang="ko-KR" altLang="en-US" sz="1700" dirty="0">
              <a:latin typeface="Noto Sans KR Light"/>
              <a:ea typeface="Noto Sans KR Light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sz="1700" dirty="0">
                <a:latin typeface="Noto Sans KR Light"/>
                <a:ea typeface="Noto Sans KR Light"/>
              </a:rPr>
              <a:t>· </a:t>
            </a:r>
            <a:r>
              <a:rPr lang="ko-KR" altLang="en-US" sz="1700" dirty="0">
                <a:latin typeface="Noto Sans KR Light"/>
                <a:ea typeface="Noto Sans KR Light"/>
              </a:rPr>
              <a:t>머신 러닝을 위한 </a:t>
            </a:r>
            <a:r>
              <a:rPr lang="en-US" altLang="ko-KR" sz="1700" spc="-100" dirty="0">
                <a:latin typeface="Noto Sans KR Light"/>
                <a:ea typeface="Noto Sans KR Light"/>
              </a:rPr>
              <a:t>DB</a:t>
            </a:r>
            <a:r>
              <a:rPr lang="en-US" altLang="ko-KR" sz="1700" dirty="0">
                <a:latin typeface="Noto Sans KR Light"/>
                <a:ea typeface="Noto Sans KR Light"/>
              </a:rPr>
              <a:t> </a:t>
            </a:r>
            <a:r>
              <a:rPr lang="ko-KR" altLang="en-US" sz="1700" dirty="0">
                <a:latin typeface="Noto Sans KR Light"/>
                <a:ea typeface="Noto Sans KR Light"/>
              </a:rPr>
              <a:t>테이블 </a:t>
            </a:r>
            <a:r>
              <a:rPr lang="en-US" altLang="ko-KR" sz="1700" dirty="0" err="1">
                <a:latin typeface="Noto Sans KR Light"/>
                <a:ea typeface="Noto Sans KR Light"/>
              </a:rPr>
              <a:t>dataframe</a:t>
            </a:r>
            <a:r>
              <a:rPr lang="en-US" altLang="ko-KR" sz="1700" dirty="0">
                <a:latin typeface="Noto Sans KR Light"/>
                <a:ea typeface="Noto Sans KR Light"/>
              </a:rPr>
              <a:t> </a:t>
            </a:r>
            <a:r>
              <a:rPr lang="ko-KR" altLang="en-US" sz="1700" dirty="0">
                <a:latin typeface="Noto Sans KR Light"/>
                <a:ea typeface="Noto Sans KR Light"/>
              </a:rPr>
              <a:t>형태로 변환</a:t>
            </a:r>
          </a:p>
        </p:txBody>
      </p:sp>
      <p:sp>
        <p:nvSpPr>
          <p:cNvPr id="33" name="직사각형 24"/>
          <p:cNvSpPr/>
          <p:nvPr/>
        </p:nvSpPr>
        <p:spPr>
          <a:xfrm>
            <a:off x="6303209" y="77419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en-US" altLang="ko-KR" b="1">
                <a:solidFill>
                  <a:schemeClr val="bg1"/>
                </a:solidFill>
                <a:latin typeface="Noto Sans KR SemiBold"/>
                <a:ea typeface="Noto Sans KR SemiBold"/>
              </a:rPr>
              <a:t>PjMydb.py</a:t>
            </a: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 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sp>
        <p:nvSpPr>
          <p:cNvPr id="34" name="TextBox 6"/>
          <p:cNvSpPr txBox="1"/>
          <p:nvPr/>
        </p:nvSpPr>
        <p:spPr>
          <a:xfrm>
            <a:off x="101166" y="141069"/>
            <a:ext cx="25239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4D5747"/>
                </a:solidFill>
                <a:latin typeface="Bodoni MT Black"/>
              </a:rPr>
              <a:t>Project Code</a:t>
            </a:r>
          </a:p>
        </p:txBody>
      </p:sp>
      <p:cxnSp>
        <p:nvCxnSpPr>
          <p:cNvPr id="35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14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2A1365-D5BF-CDD2-27B7-B039190107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5" y="765175"/>
            <a:ext cx="5711658" cy="5903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rot="16200000" flipH="1" flipV="1">
            <a:off x="3154461" y="3733998"/>
            <a:ext cx="5881514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3"/>
          <p:cNvCxnSpPr/>
          <p:nvPr/>
        </p:nvCxnSpPr>
        <p:spPr>
          <a:xfrm rot="16200000" flipH="1">
            <a:off x="3154461" y="3733998"/>
            <a:ext cx="5881514" cy="0"/>
          </a:xfrm>
          <a:prstGeom prst="line">
            <a:avLst/>
          </a:prstGeom>
          <a:noFill/>
          <a:ln w="12700" cap="flat" cmpd="sng" algn="ctr">
            <a:solidFill>
              <a:srgbClr val="4D5747">
                <a:alpha val="100000"/>
              </a:srgbClr>
            </a:solidFill>
            <a:prstDash val="dash"/>
            <a:miter/>
          </a:ln>
        </p:spPr>
      </p:cxnSp>
      <p:sp>
        <p:nvSpPr>
          <p:cNvPr id="30" name="직사각형 25"/>
          <p:cNvSpPr/>
          <p:nvPr/>
        </p:nvSpPr>
        <p:spPr>
          <a:xfrm>
            <a:off x="6303209" y="1373024"/>
            <a:ext cx="5694294" cy="5296062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t" anchorCtr="0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SemiBold"/>
                <a:ea typeface="Noto Sans KR SemiBold"/>
              </a:rPr>
              <a:t>Backend– Machine learning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머신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러닝을 이용한 주식 정보 예측  데이터 생성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주식 종목 검색 시 주식 데이터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GUI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구현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oto Sans KR SemiBold"/>
                <a:ea typeface="Noto Sans KR SemiBold"/>
              </a:rPr>
              <a:t>Sklearn</a:t>
            </a:r>
            <a:endParaRPr kumimoji="0" lang="en-US" altLang="ko-KR" sz="1700" b="0" i="0" u="none" strike="noStrike" kern="1200" cap="none" spc="0" normalizeH="0" baseline="0" dirty="0">
              <a:solidFill>
                <a:srgbClr val="000000"/>
              </a:solidFill>
              <a:latin typeface="Noto Sans KR SemiBold"/>
              <a:ea typeface="Noto Sans KR SemiBold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 </a:t>
            </a: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oto Sans KR Light"/>
                <a:ea typeface="Noto Sans KR Light"/>
              </a:rPr>
              <a:t>tarin_test_split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모듈을 사용하여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,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학습데이터와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   테스트 데이터 분할로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Overfitting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방지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</a:t>
            </a: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oto Sans KR Light"/>
                <a:ea typeface="Noto Sans KR Light"/>
              </a:rPr>
              <a:t>LinearRegression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모듈 사용으로 간추려진 데이터를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 </a:t>
            </a:r>
            <a:r>
              <a:rPr kumimoji="0" lang="ko-KR" altLang="en-US" sz="1700" b="0" i="0" u="none" strike="noStrike" kern="1200" cap="none" spc="-10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선형 회귀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를 통해 </a:t>
            </a:r>
            <a:r>
              <a:rPr kumimoji="0" lang="ko-KR" altLang="en-US" sz="1700" b="0" i="0" u="none" strike="noStrike" kern="1200" cap="none" spc="-10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시간에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따른 명확한 </a:t>
            </a:r>
            <a:r>
              <a:rPr kumimoji="0" lang="ko-KR" altLang="en-US" sz="1700" b="0" i="0" u="none" strike="noStrike" kern="1200" cap="none" spc="-10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예측 데이터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생성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oto Sans KR SemiBold"/>
                <a:ea typeface="Noto Sans KR SemiBold"/>
              </a:rPr>
              <a:t>pyQt</a:t>
            </a:r>
            <a:endParaRPr kumimoji="0" lang="en-US" altLang="ko-KR" sz="1700" b="0" i="0" u="none" strike="noStrike" kern="1200" cap="none" spc="0" normalizeH="0" baseline="0" dirty="0">
              <a:solidFill>
                <a:srgbClr val="000000"/>
              </a:solidFill>
              <a:latin typeface="Noto Sans KR SemiBold"/>
              <a:ea typeface="Noto Sans KR SemiBold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사용자 검색 데이터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(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주식  종목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)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기반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GUI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구현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검색 종목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10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일 예측 </a:t>
            </a:r>
            <a:r>
              <a:rPr kumimoji="0" lang="ko-KR" altLang="en-US" sz="1700" b="0" i="0" u="none" strike="noStrike" kern="1200" cap="none" spc="0" normalizeH="0" baseline="0" dirty="0" err="1">
                <a:solidFill>
                  <a:srgbClr val="000000"/>
                </a:solidFill>
                <a:latin typeface="Noto Sans KR Light"/>
                <a:ea typeface="Noto Sans KR Light"/>
              </a:rPr>
              <a:t>체결가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·30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일간 일별 시세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oto Sans KR Light"/>
                <a:ea typeface="Noto Sans KR Light"/>
              </a:rPr>
              <a:t>TreeWidget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데이터 삽입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7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</p:txBody>
      </p:sp>
      <p:sp>
        <p:nvSpPr>
          <p:cNvPr id="31" name="직사각형 24"/>
          <p:cNvSpPr/>
          <p:nvPr/>
        </p:nvSpPr>
        <p:spPr>
          <a:xfrm>
            <a:off x="6303209" y="77419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 dirty="0">
                <a:solidFill>
                  <a:srgbClr val="FFFFFF"/>
                </a:solidFill>
                <a:latin typeface="Noto Sans KR SemiBold"/>
                <a:ea typeface="Noto Sans KR SemiBold"/>
              </a:rPr>
              <a:t>PjMachine.py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FFFFFF"/>
                </a:solidFill>
                <a:latin typeface="Noto Sans KR ExtraBold"/>
                <a:ea typeface="Noto Sans KR ExtraBold"/>
              </a:rPr>
              <a:t> </a:t>
            </a:r>
          </a:p>
        </p:txBody>
      </p:sp>
      <p:sp>
        <p:nvSpPr>
          <p:cNvPr id="32" name="TextBox 6"/>
          <p:cNvSpPr txBox="1"/>
          <p:nvPr/>
        </p:nvSpPr>
        <p:spPr>
          <a:xfrm>
            <a:off x="101166" y="141069"/>
            <a:ext cx="25239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4D5747"/>
                </a:solidFill>
                <a:latin typeface="Bodoni MT Black"/>
              </a:rPr>
              <a:t>Project Code</a:t>
            </a:r>
          </a:p>
        </p:txBody>
      </p:sp>
      <p:cxnSp>
        <p:nvCxnSpPr>
          <p:cNvPr id="33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15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1CE5D2-4E0C-447D-FE69-1244E47E0F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5" y="765175"/>
            <a:ext cx="5711657" cy="5903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5"/>
          <p:cNvSpPr/>
          <p:nvPr/>
        </p:nvSpPr>
        <p:spPr>
          <a:xfrm>
            <a:off x="6303209" y="1373024"/>
            <a:ext cx="5694294" cy="5296064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t" anchorCtr="0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 dirty="0">
                <a:latin typeface="Noto Sans KR SemiBold"/>
                <a:ea typeface="Noto Sans KR SemiBold"/>
              </a:rPr>
              <a:t>GUI Test</a:t>
            </a:r>
            <a:endParaRPr kumimoji="0" lang="en-US" altLang="ko-KR" sz="1700" b="0" i="0" u="none" strike="noStrike" kern="1200" cap="none" spc="0" normalizeH="0" baseline="0" dirty="0">
              <a:solidFill>
                <a:srgbClr val="000000"/>
              </a:solidFill>
              <a:latin typeface="Noto Sans KR SemiBold"/>
              <a:ea typeface="Noto Sans KR SemiBold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</a:t>
            </a:r>
            <a:r>
              <a:rPr lang="en-US" altLang="ko-KR" sz="1700" dirty="0">
                <a:latin typeface="Noto Sans KR Light"/>
                <a:ea typeface="Noto Sans KR Light"/>
              </a:rPr>
              <a:t>· Button</a:t>
            </a:r>
            <a:r>
              <a:rPr lang="ko-KR" altLang="en-US" sz="1700" dirty="0">
                <a:latin typeface="Noto Sans KR Light"/>
                <a:ea typeface="Noto Sans KR Light"/>
              </a:rPr>
              <a:t> </a:t>
            </a:r>
            <a:r>
              <a:rPr lang="en-US" altLang="ko-KR" sz="1700" dirty="0">
                <a:latin typeface="Noto Sans KR Light"/>
                <a:ea typeface="Noto Sans KR Light"/>
              </a:rPr>
              <a:t>Test</a:t>
            </a:r>
            <a:r>
              <a:rPr lang="ko-KR" altLang="en-US" sz="1700" dirty="0">
                <a:latin typeface="Noto Sans KR Light"/>
                <a:ea typeface="Noto Sans KR Light"/>
              </a:rPr>
              <a:t> 진행으로 정상 클릭 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</a:t>
            </a:r>
            <a:endParaRPr kumimoji="0" lang="en-US" altLang="ko-KR" sz="17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</a:t>
            </a:r>
            <a:r>
              <a:rPr lang="en-US" altLang="ko-KR" sz="1700" dirty="0">
                <a:latin typeface="Noto Sans KR Light"/>
                <a:ea typeface="Noto Sans KR Light"/>
              </a:rPr>
              <a:t>Login </a:t>
            </a:r>
            <a:r>
              <a:rPr lang="ko-KR" altLang="en-US" sz="1700" dirty="0">
                <a:latin typeface="Noto Sans KR Light"/>
                <a:ea typeface="Noto Sans KR Light"/>
              </a:rPr>
              <a:t>시 </a:t>
            </a:r>
            <a:r>
              <a:rPr lang="en-US" altLang="ko-KR" sz="1700" dirty="0">
                <a:latin typeface="Noto Sans KR Light"/>
                <a:ea typeface="Noto Sans KR Light"/>
              </a:rPr>
              <a:t>input</a:t>
            </a:r>
            <a:r>
              <a:rPr lang="ko-KR" altLang="en-US" sz="1700" dirty="0">
                <a:latin typeface="Noto Sans KR Light"/>
                <a:ea typeface="Noto Sans KR Light"/>
              </a:rPr>
              <a:t> </a:t>
            </a:r>
            <a:r>
              <a:rPr lang="en-US" altLang="ko-KR" sz="1700" dirty="0">
                <a:latin typeface="Noto Sans KR Light"/>
                <a:ea typeface="Noto Sans KR Light"/>
              </a:rPr>
              <a:t>text </a:t>
            </a:r>
            <a:r>
              <a:rPr lang="ko-KR" altLang="en-US" sz="1700" dirty="0">
                <a:latin typeface="Noto Sans KR Light"/>
                <a:ea typeface="Noto Sans KR Light"/>
              </a:rPr>
              <a:t>정상 삽입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1700" dirty="0">
                <a:latin typeface="Noto Sans KR Light"/>
                <a:ea typeface="Noto Sans KR Light"/>
              </a:rPr>
              <a:t> · </a:t>
            </a:r>
            <a:r>
              <a:rPr lang="en-US" altLang="ko-KR" sz="1700" dirty="0" err="1">
                <a:latin typeface="Noto Sans KR Light"/>
                <a:ea typeface="Noto Sans KR Light"/>
              </a:rPr>
              <a:t>Mainwindow</a:t>
            </a:r>
            <a:r>
              <a:rPr lang="en-US" altLang="ko-KR" sz="1700" dirty="0">
                <a:latin typeface="Noto Sans KR Light"/>
                <a:ea typeface="Noto Sans KR Light"/>
              </a:rPr>
              <a:t> </a:t>
            </a:r>
            <a:r>
              <a:rPr lang="ko-KR" altLang="en-US" sz="1700" dirty="0">
                <a:latin typeface="Noto Sans KR Light"/>
                <a:ea typeface="Noto Sans KR Light"/>
              </a:rPr>
              <a:t>정상 실행</a:t>
            </a:r>
            <a:endParaRPr lang="en-US" altLang="ko-KR" sz="1700" dirty="0">
              <a:latin typeface="Noto Sans KR Light"/>
              <a:ea typeface="Noto Sans KR Light"/>
            </a:endParaRP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endParaRPr lang="ko-KR" altLang="en-US" sz="1700" dirty="0">
              <a:latin typeface="Noto Sans KR Light"/>
              <a:ea typeface="Noto Sans KR Light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 dirty="0">
                <a:latin typeface="Noto Sans KR SemiBold"/>
                <a:ea typeface="Noto Sans KR SemiBold"/>
              </a:rPr>
              <a:t>Backend – Test</a:t>
            </a:r>
            <a:endParaRPr kumimoji="0" lang="en-US" altLang="ko-KR" sz="1700" b="0" i="0" u="none" strike="noStrike" kern="1200" cap="none" spc="0" normalizeH="0" baseline="0" dirty="0">
              <a:solidFill>
                <a:srgbClr val="000000"/>
              </a:solidFill>
              <a:latin typeface="Noto Sans KR SemiBold"/>
              <a:ea typeface="Noto Sans KR SemiBold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</a:t>
            </a:r>
            <a:r>
              <a:rPr lang="en-US" altLang="ko-KR" sz="1700" dirty="0">
                <a:latin typeface="Noto Sans KR Light"/>
                <a:ea typeface="Noto Sans KR Light"/>
              </a:rPr>
              <a:t>· </a:t>
            </a:r>
            <a:r>
              <a:rPr lang="ko-KR" altLang="en-US" sz="1700" dirty="0">
                <a:latin typeface="Noto Sans KR SemiBold"/>
                <a:ea typeface="Noto Sans KR SemiBold"/>
              </a:rPr>
              <a:t>데이터 접근 및 적재 테스트</a:t>
            </a:r>
            <a:endParaRPr lang="en-US" altLang="ko-KR" sz="1700" dirty="0">
              <a:latin typeface="Noto Sans KR SemiBold"/>
              <a:ea typeface="Noto Sans KR SemiBold"/>
            </a:endParaRPr>
          </a:p>
          <a:p>
            <a:pPr>
              <a:lnSpc>
                <a:spcPts val="2500"/>
              </a:lnSpc>
              <a:spcBef>
                <a:spcPct val="0"/>
              </a:spcBef>
              <a:defRPr/>
            </a:pPr>
            <a:r>
              <a:rPr lang="en-US" altLang="ko-KR" sz="1700" dirty="0">
                <a:latin typeface="Noto Sans KR Light"/>
                <a:ea typeface="Noto Sans KR SemiBold"/>
              </a:rPr>
              <a:t>     - </a:t>
            </a:r>
            <a:r>
              <a:rPr lang="ko-KR" altLang="en-US" sz="1700" dirty="0">
                <a:latin typeface="Noto Sans KR Light"/>
                <a:ea typeface="Noto Sans KR Light"/>
              </a:rPr>
              <a:t>주식 데이터 정상 접근 및 </a:t>
            </a:r>
            <a:r>
              <a:rPr lang="en-US" altLang="ko-KR" sz="1700" dirty="0">
                <a:latin typeface="Noto Sans KR Light"/>
                <a:ea typeface="Noto Sans KR Light"/>
              </a:rPr>
              <a:t>DB </a:t>
            </a:r>
            <a:r>
              <a:rPr lang="ko-KR" altLang="en-US" sz="1700" dirty="0">
                <a:latin typeface="Noto Sans KR Light"/>
                <a:ea typeface="Noto Sans KR Light"/>
              </a:rPr>
              <a:t>적재  </a:t>
            </a:r>
            <a:endParaRPr lang="en-US" altLang="ko-KR" sz="1700" dirty="0">
              <a:latin typeface="Noto Sans KR Light"/>
              <a:ea typeface="Noto Sans KR Light"/>
            </a:endParaRPr>
          </a:p>
          <a:p>
            <a:pPr>
              <a:lnSpc>
                <a:spcPts val="2500"/>
              </a:lnSpc>
              <a:spcBef>
                <a:spcPct val="0"/>
              </a:spcBef>
              <a:defRPr/>
            </a:pPr>
            <a:r>
              <a:rPr lang="en-US" altLang="ko-KR" sz="1700" dirty="0">
                <a:latin typeface="Noto Sans KR Light"/>
                <a:ea typeface="Noto Sans KR Light"/>
              </a:rPr>
              <a:t>     - </a:t>
            </a:r>
            <a:r>
              <a:rPr lang="ko-KR" altLang="en-US" sz="1700" dirty="0">
                <a:latin typeface="Noto Sans KR Light"/>
                <a:ea typeface="Noto Sans KR Light"/>
              </a:rPr>
              <a:t>금융 데이터 </a:t>
            </a:r>
            <a:r>
              <a:rPr lang="ko-KR" altLang="en-US" sz="1700" dirty="0" err="1">
                <a:latin typeface="Noto Sans KR Light"/>
                <a:ea typeface="Noto Sans KR Light"/>
              </a:rPr>
              <a:t>스크랩핑</a:t>
            </a:r>
            <a:r>
              <a:rPr lang="ko-KR" altLang="en-US" sz="1700" dirty="0">
                <a:latin typeface="Noto Sans KR Light"/>
                <a:ea typeface="Noto Sans KR Light"/>
              </a:rPr>
              <a:t> 시 종목 코드 매칭 확인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endParaRPr kumimoji="0" lang="en-US" altLang="ko-KR" sz="17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>
              <a:lnSpc>
                <a:spcPts val="2500"/>
              </a:lnSpc>
              <a:spcBef>
                <a:spcPct val="0"/>
              </a:spcBef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 </a:t>
            </a:r>
            <a:r>
              <a:rPr lang="en-US" altLang="ko-KR" sz="1700" dirty="0">
                <a:latin typeface="Noto Sans KR Light"/>
                <a:ea typeface="Noto Sans KR Light"/>
              </a:rPr>
              <a:t>- DB </a:t>
            </a:r>
            <a:r>
              <a:rPr lang="ko-KR" altLang="en-US" sz="1700" dirty="0">
                <a:latin typeface="Noto Sans KR Light"/>
                <a:ea typeface="Noto Sans KR Light"/>
              </a:rPr>
              <a:t>내 저장된 주식 데이터 정상 추출</a:t>
            </a:r>
            <a:endParaRPr lang="en-US" altLang="ko-KR" sz="1700" dirty="0">
              <a:latin typeface="Noto Sans KR Light"/>
              <a:ea typeface="Noto Sans KR Light"/>
            </a:endParaRPr>
          </a:p>
          <a:p>
            <a:pPr>
              <a:lnSpc>
                <a:spcPts val="2500"/>
              </a:lnSpc>
              <a:spcBef>
                <a:spcPct val="0"/>
              </a:spcBef>
              <a:defRPr/>
            </a:pPr>
            <a:r>
              <a:rPr lang="en-US" altLang="ko-KR" sz="1700" dirty="0">
                <a:latin typeface="Noto Sans KR Light"/>
                <a:ea typeface="Noto Sans KR Light"/>
              </a:rPr>
              <a:t>     - DB</a:t>
            </a:r>
            <a:r>
              <a:rPr lang="ko-KR" altLang="en-US" sz="1700" dirty="0">
                <a:latin typeface="Noto Sans KR Light"/>
                <a:ea typeface="Noto Sans KR Light"/>
              </a:rPr>
              <a:t> 연결 테스트</a:t>
            </a:r>
            <a:endParaRPr lang="en-US" altLang="ko-KR" sz="1700" dirty="0">
              <a:latin typeface="Noto Sans KR Light"/>
              <a:ea typeface="Noto Sans KR Light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 dirty="0">
                <a:latin typeface="Noto Sans KR Light"/>
                <a:ea typeface="Noto Sans KR Light"/>
              </a:rPr>
              <a:t>     - DB </a:t>
            </a:r>
            <a:r>
              <a:rPr lang="ko-KR" altLang="en-US" sz="1700" dirty="0">
                <a:latin typeface="Noto Sans KR Light"/>
                <a:ea typeface="Noto Sans KR Light"/>
              </a:rPr>
              <a:t>내부 주식 데이터 메모리 관리</a:t>
            </a:r>
            <a:endParaRPr kumimoji="0" lang="en-US" altLang="ko-KR" sz="1700" b="0" i="0" u="none" strike="noStrike" kern="1200" cap="none" spc="0" normalizeH="0" baseline="0" dirty="0">
              <a:solidFill>
                <a:srgbClr val="000000"/>
              </a:solidFill>
              <a:latin typeface="Noto Sans KR SemiBold"/>
              <a:ea typeface="Noto Sans KR SemiBold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</a:t>
            </a:r>
            <a:r>
              <a:rPr lang="en-US" altLang="ko-KR" sz="1700" dirty="0">
                <a:latin typeface="Noto Sans KR Light"/>
                <a:ea typeface="Noto Sans KR Light"/>
              </a:rPr>
              <a:t>· </a:t>
            </a:r>
            <a:r>
              <a:rPr lang="ko-KR" altLang="en-US" sz="1700" dirty="0">
                <a:latin typeface="Noto Sans KR SemiBold"/>
                <a:ea typeface="Noto Sans KR SemiBold"/>
              </a:rPr>
              <a:t>데이터 처리 및 로직 테스트</a:t>
            </a:r>
            <a:endParaRPr lang="en-US" altLang="ko-KR" sz="1700" dirty="0">
              <a:latin typeface="Noto Sans KR SemiBold"/>
              <a:ea typeface="Noto Sans KR SemiBold"/>
            </a:endParaRPr>
          </a:p>
          <a:p>
            <a:pPr>
              <a:lnSpc>
                <a:spcPts val="2500"/>
              </a:lnSpc>
              <a:spcBef>
                <a:spcPct val="0"/>
              </a:spcBef>
              <a:defRPr/>
            </a:pPr>
            <a:r>
              <a:rPr lang="en-US" altLang="ko-KR" sz="1700" dirty="0">
                <a:latin typeface="Noto Sans KR Light"/>
                <a:ea typeface="Noto Sans KR SemiBold"/>
              </a:rPr>
              <a:t>      - </a:t>
            </a:r>
            <a:r>
              <a:rPr lang="ko-KR" altLang="en-US" sz="1700" dirty="0">
                <a:latin typeface="Noto Sans KR Light"/>
                <a:ea typeface="Noto Sans KR Light"/>
              </a:rPr>
              <a:t>회원가입 유저 암호화 수행 여부</a:t>
            </a:r>
            <a:endParaRPr lang="en-US" altLang="ko-KR" sz="1700" dirty="0">
              <a:latin typeface="Noto Sans KR Light"/>
              <a:ea typeface="Noto Sans KR Light"/>
            </a:endParaRPr>
          </a:p>
          <a:p>
            <a:pPr>
              <a:lnSpc>
                <a:spcPts val="2500"/>
              </a:lnSpc>
              <a:spcBef>
                <a:spcPct val="0"/>
              </a:spcBef>
              <a:defRPr/>
            </a:pPr>
            <a:r>
              <a:rPr lang="en-US" altLang="ko-KR" sz="1700" dirty="0">
                <a:latin typeface="Noto Sans KR Light"/>
                <a:ea typeface="Noto Sans KR SemiBold"/>
              </a:rPr>
              <a:t>      - </a:t>
            </a:r>
            <a:r>
              <a:rPr lang="ko-KR" altLang="en-US" sz="1700" dirty="0">
                <a:latin typeface="Noto Sans KR Light"/>
                <a:ea typeface="Noto Sans KR Light"/>
              </a:rPr>
              <a:t>머신 러닝 데이터 예측 정확도 확인</a:t>
            </a:r>
          </a:p>
        </p:txBody>
      </p:sp>
      <p:sp>
        <p:nvSpPr>
          <p:cNvPr id="28" name="직사각형 24"/>
          <p:cNvSpPr/>
          <p:nvPr/>
        </p:nvSpPr>
        <p:spPr>
          <a:xfrm>
            <a:off x="6303209" y="77419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en-US" altLang="ko-KR" b="1" dirty="0">
                <a:solidFill>
                  <a:schemeClr val="bg1"/>
                </a:solidFill>
                <a:latin typeface="Noto Sans KR ExtraBold"/>
                <a:ea typeface="Noto Sans KR ExtraBold"/>
              </a:rPr>
              <a:t>Test Report</a:t>
            </a:r>
            <a:endParaRPr kumimoji="0" lang="ko-KR" altLang="en-US" sz="1800" b="1" i="0" u="none" strike="noStrike" kern="1200" cap="none" spc="0" normalizeH="0" baseline="0" dirty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166" y="141069"/>
            <a:ext cx="38955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rgbClr val="4D5747"/>
                </a:solidFill>
                <a:latin typeface="Bodoni MT Black"/>
              </a:rPr>
              <a:t>Project Test Report</a:t>
            </a:r>
            <a:r>
              <a:rPr lang="en-US" altLang="ko-KR" sz="2000" b="1" dirty="0">
                <a:solidFill>
                  <a:srgbClr val="FCFBFA"/>
                </a:solidFill>
                <a:latin typeface="맑은 고딕"/>
                <a:ea typeface="맑은 고딕"/>
              </a:rPr>
              <a:t>s</a:t>
            </a:r>
          </a:p>
        </p:txBody>
      </p:sp>
      <p:cxnSp>
        <p:nvCxnSpPr>
          <p:cNvPr id="24" name="직선 연결선 23"/>
          <p:cNvCxnSpPr/>
          <p:nvPr/>
        </p:nvCxnSpPr>
        <p:spPr>
          <a:xfrm rot="16200000" flipH="1">
            <a:off x="3152713" y="3742604"/>
            <a:ext cx="5885008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2"/>
          <p:cNvSpPr txBox="1"/>
          <p:nvPr/>
        </p:nvSpPr>
        <p:spPr>
          <a:xfrm>
            <a:off x="9380096" y="1102272"/>
            <a:ext cx="2617407" cy="2707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Noto Sans CJK KR DemiLight"/>
                <a:ea typeface="Noto Sans CJK KR DemiLight"/>
              </a:rPr>
              <a:t>※Pytest</a:t>
            </a:r>
            <a:r>
              <a:rPr lang="ko-KR" altLang="en-US" sz="1200">
                <a:solidFill>
                  <a:srgbClr val="000000"/>
                </a:solidFill>
                <a:latin typeface="Noto Sans CJK KR DemiLight"/>
                <a:ea typeface="Noto Sans CJK KR DemiLight"/>
              </a:rPr>
              <a:t> 진행으로 전체 </a:t>
            </a:r>
            <a:r>
              <a:rPr lang="en-US" altLang="ko-KR" sz="1200">
                <a:solidFill>
                  <a:srgbClr val="000000"/>
                </a:solidFill>
                <a:latin typeface="Noto Sans CJK KR DemiLight"/>
                <a:ea typeface="Noto Sans CJK KR DemiLight"/>
              </a:rPr>
              <a:t>log data </a:t>
            </a:r>
            <a:r>
              <a:rPr lang="ko-KR" altLang="en-US" sz="1200">
                <a:solidFill>
                  <a:srgbClr val="000000"/>
                </a:solidFill>
                <a:latin typeface="Noto Sans CJK KR DemiLight"/>
                <a:ea typeface="Noto Sans CJK KR DemiLight"/>
              </a:rPr>
              <a:t>보관</a:t>
            </a:r>
          </a:p>
        </p:txBody>
      </p:sp>
      <p:cxnSp>
        <p:nvCxnSpPr>
          <p:cNvPr id="33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16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52D441-D089-4F89-A7CF-0B838F3B9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765175"/>
            <a:ext cx="5724525" cy="5903913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24"/>
          <p:cNvSpPr/>
          <p:nvPr/>
        </p:nvSpPr>
        <p:spPr>
          <a:xfrm>
            <a:off x="6303209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박 이 슬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0D315-FF7C-ACF8-C827-FC020E326792}"/>
              </a:ext>
            </a:extLst>
          </p:cNvPr>
          <p:cNvSpPr txBox="1"/>
          <p:nvPr/>
        </p:nvSpPr>
        <p:spPr>
          <a:xfrm>
            <a:off x="101166" y="141069"/>
            <a:ext cx="4708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4D5747"/>
                </a:solidFill>
                <a:latin typeface="Bodoni MT Black" panose="02070A03080606020203" pitchFamily="18" charset="0"/>
              </a:rPr>
              <a:t>Project Evaluation_</a:t>
            </a:r>
            <a:r>
              <a:rPr lang="ko-KR" altLang="en-US" b="1" dirty="0">
                <a:solidFill>
                  <a:srgbClr val="4D5747"/>
                </a:solidFill>
                <a:latin typeface="Bodoni MT Black" panose="02070A03080606020203" pitchFamily="18" charset="0"/>
              </a:rPr>
              <a:t>평가의견</a:t>
            </a:r>
            <a:endParaRPr lang="ko-KR" altLang="en-US" sz="2800" b="1" dirty="0">
              <a:solidFill>
                <a:srgbClr val="4D5747"/>
              </a:solidFill>
              <a:latin typeface="Bodoni MT Black" panose="02070A03080606020203" pitchFamily="18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03209" y="1373025"/>
            <a:ext cx="5694294" cy="5296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189A719-73D9-0455-A28D-C475467900D8}"/>
              </a:ext>
            </a:extLst>
          </p:cNvPr>
          <p:cNvCxnSpPr>
            <a:cxnSpLocks/>
          </p:cNvCxnSpPr>
          <p:nvPr/>
        </p:nvCxnSpPr>
        <p:spPr>
          <a:xfrm>
            <a:off x="6096000" y="800100"/>
            <a:ext cx="0" cy="5762625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98463" y="1373025"/>
            <a:ext cx="5698292" cy="5296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32" name="직사각형 24"/>
          <p:cNvSpPr/>
          <p:nvPr/>
        </p:nvSpPr>
        <p:spPr>
          <a:xfrm>
            <a:off x="198463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한 석 희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98463" y="1365250"/>
            <a:ext cx="5698292" cy="39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Noto Sans KR SemiBold"/>
                <a:ea typeface="Noto Sans KR SemiBold"/>
              </a:rPr>
              <a:t>목표 </a:t>
            </a:r>
            <a:r>
              <a:rPr lang="en-US" altLang="ko-KR" sz="1600" dirty="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Noto Sans KR SemiBold"/>
                <a:ea typeface="Noto Sans KR SemiBold"/>
              </a:rPr>
              <a:t>얻고자 한 것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98463" y="2659305"/>
            <a:ext cx="5698292" cy="394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solidFill>
                  <a:srgbClr val="000000"/>
                </a:solidFill>
                <a:latin typeface="Noto Sans KR SemiBold"/>
                <a:ea typeface="Noto Sans KR SemiBold"/>
              </a:rPr>
              <a:t>결과 </a:t>
            </a:r>
            <a:r>
              <a:rPr lang="en-US" altLang="ko-KR" sz="160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lang="ko-KR" altLang="en-US" sz="1600">
                <a:solidFill>
                  <a:srgbClr val="000000"/>
                </a:solidFill>
                <a:latin typeface="Noto Sans KR SemiBold"/>
                <a:ea typeface="Noto Sans KR SemiBold"/>
              </a:rPr>
              <a:t>실제로 얻은 것</a:t>
            </a:r>
            <a:endParaRPr lang="ko-KR" altLang="en-US" sz="1600">
              <a:solidFill>
                <a:srgbClr val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98463" y="3945586"/>
            <a:ext cx="5698292" cy="394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Noto Sans KR SemiBold"/>
                <a:ea typeface="Noto Sans KR SemiBold"/>
              </a:rPr>
              <a:t>원인 분석 </a:t>
            </a:r>
            <a:r>
              <a:rPr lang="en-US" altLang="ko-KR" sz="1600" dirty="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Noto Sans KR SemiBold"/>
                <a:ea typeface="Noto Sans KR SemiBold"/>
              </a:rPr>
              <a:t>차이와 원인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98463" y="5231867"/>
            <a:ext cx="5698292" cy="394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피드백 종합 </a:t>
            </a:r>
            <a:r>
              <a:rPr lang="en-US" altLang="ko-KR" sz="160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교훈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01083" y="1756833"/>
            <a:ext cx="5704417" cy="899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팀원과의 협업 및 프로젝트 구축에 필요한 언어 숙지</a:t>
            </a:r>
          </a:p>
          <a:p>
            <a:pPr lvl="0">
              <a:defRPr/>
            </a:pP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주식 예측 데이터의 시각화 구현</a:t>
            </a:r>
          </a:p>
          <a:p>
            <a:pPr lvl="0">
              <a:defRPr/>
            </a:pP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전체적인 코드 구성의 최적화 작업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1083" y="3048000"/>
            <a:ext cx="5704417" cy="899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업무 분배 및 팀원 간의 의견 조율 능력 향상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·Python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언어 사용 능력 향상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기대 이상의 어플리케이션 구현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01083" y="4339167"/>
            <a:ext cx="5704417" cy="88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주식 데이터 예측 시 종가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(Close)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만 사용하여 캔들 스틱 차트 활용 제한 발생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새로운 외부 라이브러리에 대한 숙지 부족으로 불완전한 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GUI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구현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코드 파일 작성 후 즉시 테스트 진행이 되지 않아 최적화가 미흡함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로그인 및 회원가입 보안 관련 코드 이해도 부족으로 인한 불완전한 구축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01083" y="5630334"/>
            <a:ext cx="5704417" cy="1047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팀원 간 원활한 의견 소통의 중요성을 </a:t>
            </a:r>
            <a:r>
              <a:rPr lang="ko-KR" altLang="en-US" sz="1200" dirty="0" err="1">
                <a:solidFill>
                  <a:schemeClr val="tx1"/>
                </a:solidFill>
                <a:latin typeface="Noto Sans KR Light"/>
                <a:ea typeface="Noto Sans KR Light"/>
              </a:rPr>
              <a:t>깨달았고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사전 계획 수립과 작업 시간 </a:t>
            </a:r>
          </a:p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스케줄링이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구축 순서의 중요도가 높다는 것을 인지하였습니다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.</a:t>
            </a:r>
          </a:p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또 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프로젝트 진행을 통해 적재적소에 필요한 테스트 진행이 되어야 완전한</a:t>
            </a:r>
          </a:p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어플리케이션을 만들 수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있다는 교훈을 얻게 되었습니다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305047" y="1365250"/>
            <a:ext cx="5698292" cy="39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목표 </a:t>
            </a:r>
            <a:r>
              <a:rPr lang="en-US" altLang="ko-KR" sz="160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얻고자 한 것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305047" y="2659305"/>
            <a:ext cx="5698292" cy="394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solidFill>
                  <a:srgbClr val="000000"/>
                </a:solidFill>
                <a:latin typeface="Noto Sans KR SemiBold"/>
                <a:ea typeface="Noto Sans KR SemiBold"/>
              </a:rPr>
              <a:t>결과 </a:t>
            </a:r>
            <a:r>
              <a:rPr lang="en-US" altLang="ko-KR" sz="160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lang="ko-KR" altLang="en-US" sz="1600">
                <a:solidFill>
                  <a:srgbClr val="000000"/>
                </a:solidFill>
                <a:latin typeface="Noto Sans KR SemiBold"/>
                <a:ea typeface="Noto Sans KR SemiBold"/>
              </a:rPr>
              <a:t>실제로 얻은 것</a:t>
            </a:r>
            <a:endParaRPr lang="ko-KR" altLang="en-US" sz="1600">
              <a:solidFill>
                <a:srgbClr val="00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305047" y="3945586"/>
            <a:ext cx="5698292" cy="394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Noto Sans KR SemiBold"/>
                <a:ea typeface="Noto Sans KR SemiBold"/>
              </a:rPr>
              <a:t>원인 분석 </a:t>
            </a:r>
            <a:r>
              <a:rPr lang="en-US" altLang="ko-KR" sz="1600" dirty="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Noto Sans KR SemiBold"/>
                <a:ea typeface="Noto Sans KR SemiBold"/>
              </a:rPr>
              <a:t>차이와 원인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05047" y="5231867"/>
            <a:ext cx="5698292" cy="394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피드백 종합 </a:t>
            </a:r>
            <a:r>
              <a:rPr lang="en-US" altLang="ko-KR" sz="160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교훈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307667" y="1756833"/>
            <a:ext cx="5704417" cy="899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협업을 통해 개인의 기술적 측면의 부족한 점 배우고 성장하는 것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프로젝트의 우선순위에 맞는 계획서 작성 및 계획 맞는 업무 실행하는 것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·python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언어에 대한 이해도를 향상시키고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새로운 기술을 사용하는 것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307667" y="3048000"/>
            <a:ext cx="5704417" cy="899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각자 맡은 영역의 부족한 부분은 팀원의 보완으로  작업 완성도를 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높이며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 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업무를  마무리 할 수 있었던 점 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 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  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새로운 외부라이브러리에 대해 분석하고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사용법에 대한 기술을 습득한 점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·WBS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사용으로 업무 순서와 흐름 파악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307667" y="4339167"/>
            <a:ext cx="5704417" cy="88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어플리케이션 개발 순서에 대한 정확한 이해도 부족으로 인해 업무시간 지연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·TEST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케이스 실행 타이밍 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Miss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로 개발 완성도 미흡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새로운 라이브러리 정보가 많지 않아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완벽히 숙지하지 못한 상태에서 기술을</a:t>
            </a:r>
          </a:p>
          <a:p>
            <a:pPr lvl="0">
              <a:defRPr/>
            </a:pP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 사용함으로써 업무의 속도가 느려짐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307667" y="5630334"/>
            <a:ext cx="5704417" cy="1047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프로젝트를 시작 전 전체적인 업무 흐름과 개발 시 진행되어야 하는 전체 </a:t>
            </a:r>
          </a:p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업무리스트를 나열하지 못한 채 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WBS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를 작성하게 되어 프로젝트가 끝나갈</a:t>
            </a:r>
          </a:p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즈음에 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TEST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를 진행하게 되어 불완전한 개발이 이루어진 것 같아 아쉬움이</a:t>
            </a:r>
          </a:p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있습니다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그러나 각자의 맡은 영역에 대해 최선을 다하고 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서로 보완하며 작업</a:t>
            </a:r>
          </a:p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하는 모습으로 협업이 무엇인지 깨닫게 되는 시간이었습니다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7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6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494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4"/>
          <p:cNvSpPr/>
          <p:nvPr/>
        </p:nvSpPr>
        <p:spPr>
          <a:xfrm>
            <a:off x="6303209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장 으 뜸</a:t>
            </a:r>
          </a:p>
        </p:txBody>
      </p:sp>
      <p:sp>
        <p:nvSpPr>
          <p:cNvPr id="29" name="직사각형 25"/>
          <p:cNvSpPr/>
          <p:nvPr/>
        </p:nvSpPr>
        <p:spPr>
          <a:xfrm>
            <a:off x="6303209" y="1373025"/>
            <a:ext cx="5694294" cy="5296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30" name="직사각형 5"/>
          <p:cNvSpPr/>
          <p:nvPr/>
        </p:nvSpPr>
        <p:spPr>
          <a:xfrm>
            <a:off x="198463" y="1373025"/>
            <a:ext cx="5698292" cy="5296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31" name="직사각형 24"/>
          <p:cNvSpPr/>
          <p:nvPr/>
        </p:nvSpPr>
        <p:spPr>
          <a:xfrm>
            <a:off x="198463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김 정 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0D315-FF7C-ACF8-C827-FC020E326792}"/>
              </a:ext>
            </a:extLst>
          </p:cNvPr>
          <p:cNvSpPr txBox="1"/>
          <p:nvPr/>
        </p:nvSpPr>
        <p:spPr>
          <a:xfrm>
            <a:off x="101166" y="141069"/>
            <a:ext cx="4708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4D5747"/>
                </a:solidFill>
                <a:latin typeface="Bodoni MT Black" panose="02070A03080606020203" pitchFamily="18" charset="0"/>
              </a:rPr>
              <a:t>Project Evaluation_</a:t>
            </a:r>
            <a:r>
              <a:rPr lang="ko-KR" altLang="en-US" b="1" dirty="0">
                <a:solidFill>
                  <a:srgbClr val="4D5747"/>
                </a:solidFill>
                <a:latin typeface="Bodoni MT Black" panose="02070A03080606020203" pitchFamily="18" charset="0"/>
              </a:rPr>
              <a:t>평가의견</a:t>
            </a:r>
            <a:endParaRPr lang="ko-KR" altLang="en-US" sz="2800" b="1" dirty="0">
              <a:solidFill>
                <a:srgbClr val="4D5747"/>
              </a:solidFill>
              <a:latin typeface="Bodoni MT Black" panose="02070A03080606020203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189A719-73D9-0455-A28D-C475467900D8}"/>
              </a:ext>
            </a:extLst>
          </p:cNvPr>
          <p:cNvCxnSpPr>
            <a:cxnSpLocks/>
          </p:cNvCxnSpPr>
          <p:nvPr/>
        </p:nvCxnSpPr>
        <p:spPr>
          <a:xfrm>
            <a:off x="6096000" y="800100"/>
            <a:ext cx="0" cy="5762625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305047" y="1365250"/>
            <a:ext cx="5698292" cy="391583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목표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얻고자 한 것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305047" y="2659305"/>
            <a:ext cx="5698292" cy="394277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결과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실제로 얻은 것</a:t>
            </a: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05047" y="3945586"/>
            <a:ext cx="5698292" cy="394277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Noto Sans KR SemiBold"/>
                <a:ea typeface="Noto Sans KR SemiBold"/>
              </a:rPr>
              <a:t>원인 분석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Noto Sans KR SemiBold"/>
                <a:ea typeface="Noto Sans KR SemiBold"/>
              </a:rPr>
              <a:t>차이와 원인</a:t>
            </a:r>
            <a:endParaRPr kumimoji="0" lang="ko-KR" altLang="en-US" sz="16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305047" y="5231867"/>
            <a:ext cx="5698292" cy="394277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피드백 종합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교훈</a:t>
            </a: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07667" y="1756833"/>
            <a:ext cx="5704417" cy="899583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·Python</a:t>
            </a:r>
            <a:r>
              <a:rPr lang="ko-KR" altLang="en-US" sz="1200">
                <a:latin typeface="Noto Sans KR Light"/>
                <a:ea typeface="Noto Sans KR Light"/>
              </a:rPr>
              <a:t> </a:t>
            </a:r>
            <a:r>
              <a:rPr lang="en-US" altLang="ko-KR" sz="1200">
                <a:latin typeface="Noto Sans KR Light"/>
                <a:ea typeface="Noto Sans KR Light"/>
              </a:rPr>
              <a:t>GUI</a:t>
            </a:r>
            <a:r>
              <a:rPr lang="ko-KR" altLang="en-US" sz="1200">
                <a:latin typeface="Noto Sans KR Light"/>
                <a:ea typeface="Noto Sans KR Light"/>
              </a:rPr>
              <a:t>  라이브러리별 디자인 및 기능 구현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새로운 기능 </a:t>
            </a:r>
            <a:r>
              <a:rPr lang="en-US" altLang="ko-KR" sz="1200">
                <a:latin typeface="Noto Sans KR Light"/>
                <a:ea typeface="Noto Sans KR Light"/>
              </a:rPr>
              <a:t>Qtdesigner </a:t>
            </a:r>
            <a:r>
              <a:rPr lang="ko-KR" altLang="en-US" sz="1200">
                <a:latin typeface="Noto Sans KR Light"/>
                <a:ea typeface="Noto Sans KR Light"/>
              </a:rPr>
              <a:t>기본 기능 숙련도 향상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·GUI </a:t>
            </a:r>
            <a:r>
              <a:rPr lang="ko-KR" altLang="en-US" sz="1200">
                <a:latin typeface="Noto Sans KR Light"/>
                <a:ea typeface="Noto Sans KR Light"/>
              </a:rPr>
              <a:t>여러 화면 전환 기능 구현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307667" y="3048000"/>
            <a:ext cx="5704417" cy="899583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 Python Tkinter GUI </a:t>
            </a:r>
            <a:r>
              <a:rPr lang="ko-KR" altLang="en-US" sz="1200">
                <a:latin typeface="Noto Sans KR Light"/>
                <a:ea typeface="Noto Sans KR Light"/>
              </a:rPr>
              <a:t>구현 기술 습득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 Qt designer</a:t>
            </a:r>
            <a:r>
              <a:rPr lang="ko-KR" altLang="en-US" sz="1200">
                <a:latin typeface="Noto Sans KR Light"/>
                <a:ea typeface="Noto Sans KR Light"/>
              </a:rPr>
              <a:t>의 기본적인 사용 방법 습득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일러스트레이터를 사용한 로고 디자인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07667" y="4339167"/>
            <a:ext cx="5704417" cy="889000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새로운 라이브러리인 </a:t>
            </a:r>
            <a:r>
              <a:rPr lang="en-US" altLang="ko-KR" sz="1200">
                <a:latin typeface="Noto Sans KR Light"/>
                <a:ea typeface="Noto Sans KR Light"/>
              </a:rPr>
              <a:t>Qtdesigner</a:t>
            </a:r>
            <a:r>
              <a:rPr lang="ko-KR" altLang="en-US" sz="1200">
                <a:latin typeface="Noto Sans KR Light"/>
                <a:ea typeface="Noto Sans KR Light"/>
              </a:rPr>
              <a:t>에 대한 이해도에 대한 시간 소요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적극적인 의사 소통의 미흡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프로젝트 메인언어 및 라이브러리에 대한 숙지도 미흡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307667" y="5630334"/>
            <a:ext cx="5704417" cy="1047750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팀 프로젝트인만큼 각자의 역할에 대한 중요성과 서로 간의 소통이 중요하다는</a:t>
            </a:r>
          </a:p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것을 깨닫게 되었습니다</a:t>
            </a:r>
            <a:r>
              <a:rPr lang="en-US" altLang="ko-KR" sz="1200">
                <a:latin typeface="Noto Sans KR Light"/>
                <a:ea typeface="Noto Sans KR Light"/>
              </a:rPr>
              <a:t>. </a:t>
            </a:r>
            <a:r>
              <a:rPr lang="ko-KR" altLang="en-US" sz="1200">
                <a:latin typeface="Noto Sans KR Light"/>
                <a:ea typeface="Noto Sans KR Light"/>
              </a:rPr>
              <a:t>또한</a:t>
            </a:r>
            <a:r>
              <a:rPr lang="en-US" altLang="ko-KR" sz="1200">
                <a:latin typeface="Noto Sans KR Light"/>
                <a:ea typeface="Noto Sans KR Light"/>
              </a:rPr>
              <a:t>, </a:t>
            </a:r>
            <a:r>
              <a:rPr lang="ko-KR" altLang="en-US" sz="1200">
                <a:latin typeface="Noto Sans KR Light"/>
                <a:ea typeface="Noto Sans KR Light"/>
              </a:rPr>
              <a:t>프로젝트 진행 중 새롭게 사용하게 된 기능들은</a:t>
            </a:r>
          </a:p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자기개발 시간을 통해 보완</a:t>
            </a:r>
            <a:r>
              <a:rPr lang="en-US" altLang="ko-KR" sz="1200">
                <a:latin typeface="Noto Sans KR Light"/>
                <a:ea typeface="Noto Sans KR Light"/>
              </a:rPr>
              <a:t>,</a:t>
            </a:r>
            <a:r>
              <a:rPr lang="ko-KR" altLang="en-US" sz="1200">
                <a:latin typeface="Noto Sans KR Light"/>
                <a:ea typeface="Noto Sans KR Light"/>
              </a:rPr>
              <a:t>발전 하는 시간을 계획하고 있습니다</a:t>
            </a:r>
            <a:r>
              <a:rPr lang="en-US" altLang="ko-KR" sz="1200">
                <a:latin typeface="Noto Sans KR Light"/>
                <a:ea typeface="Noto Sans KR Light"/>
              </a:rPr>
              <a:t>.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01083" y="1365250"/>
            <a:ext cx="5698292" cy="391583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목표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얻고자 한 것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98463" y="2659305"/>
            <a:ext cx="5698292" cy="394277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결과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실제로 얻은 것</a:t>
            </a: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98463" y="3945586"/>
            <a:ext cx="5698292" cy="394277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Noto Sans KR SemiBold"/>
                <a:ea typeface="Noto Sans KR SemiBold"/>
              </a:rPr>
              <a:t>원인 분석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Noto Sans KR SemiBold"/>
                <a:ea typeface="Noto Sans KR SemiBold"/>
              </a:rPr>
              <a:t>:</a:t>
            </a:r>
            <a:r>
              <a:rPr lang="ko-KR" altLang="en-US" sz="1600" dirty="0">
                <a:solidFill>
                  <a:srgbClr val="000000"/>
                </a:solidFill>
                <a:latin typeface="Noto Sans KR SemiBold"/>
                <a:ea typeface="Noto Sans KR SemiBold"/>
              </a:rPr>
              <a:t> 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Noto Sans KR SemiBold"/>
                <a:ea typeface="Noto Sans KR SemiBold"/>
              </a:rPr>
              <a:t>차이와 원인</a:t>
            </a:r>
            <a:endParaRPr kumimoji="0" lang="ko-KR" altLang="en-US" sz="16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98463" y="5231867"/>
            <a:ext cx="5698292" cy="394277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피드백 종합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교훈</a:t>
            </a: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01083" y="1756833"/>
            <a:ext cx="5704417" cy="899583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개인 프로젝트 진행 시 보다 나은 업무순서 스케줄링을 통한 프로젝트 진행 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협업 프로젝트를 통해 팀원과의 커뮤니케이션 스킬 향상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01083" y="3048000"/>
            <a:ext cx="5704417" cy="899583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선 진행 된 업무 우선순위 작업을 통해 프로젝트 순서에 대한 이해도 향상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새로운 라이브러리사용을 통한 개인의 언어 능력 향상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01083" y="4339167"/>
            <a:ext cx="5704417" cy="889000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 </a:t>
            </a:r>
            <a:r>
              <a:rPr lang="ko-KR" altLang="en-US" sz="1200">
                <a:latin typeface="Noto Sans KR Light"/>
                <a:ea typeface="Noto Sans KR Light"/>
              </a:rPr>
              <a:t>새로운 라이브러리를 사용하기전 라이브러리 사용법 미숙지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 </a:t>
            </a:r>
            <a:r>
              <a:rPr lang="ko-KR" altLang="en-US" sz="1200">
                <a:latin typeface="Noto Sans KR Light"/>
                <a:ea typeface="Noto Sans KR Light"/>
              </a:rPr>
              <a:t>프로젝트 진행 시 희망 포지션에 대한 적극적 의견 제시 미흡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01083" y="5630334"/>
            <a:ext cx="5704417" cy="1047750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협업을 통해 팀원들에게 도움을 줄 수 있었던 점</a:t>
            </a:r>
            <a:r>
              <a:rPr lang="en-US" altLang="ko-KR" sz="1200">
                <a:latin typeface="Noto Sans KR Light"/>
                <a:ea typeface="Noto Sans KR Light"/>
              </a:rPr>
              <a:t>, </a:t>
            </a:r>
            <a:r>
              <a:rPr lang="ko-KR" altLang="en-US" sz="1200">
                <a:latin typeface="Noto Sans KR Light"/>
                <a:ea typeface="Noto Sans KR Light"/>
              </a:rPr>
              <a:t>프로젝트를 잘 마무리 한 것에 </a:t>
            </a:r>
          </a:p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대한 만족감을 느꼈습니다</a:t>
            </a:r>
            <a:r>
              <a:rPr lang="en-US" altLang="ko-KR" sz="1200">
                <a:latin typeface="Noto Sans KR Light"/>
                <a:ea typeface="Noto Sans KR Light"/>
              </a:rPr>
              <a:t>. </a:t>
            </a:r>
            <a:r>
              <a:rPr lang="ko-KR" altLang="en-US" sz="1200">
                <a:latin typeface="Noto Sans KR Light"/>
                <a:ea typeface="Noto Sans KR Light"/>
              </a:rPr>
              <a:t>추후 </a:t>
            </a:r>
            <a:r>
              <a:rPr lang="en-US" altLang="ko-KR" sz="1200">
                <a:latin typeface="Noto Sans KR Light"/>
                <a:ea typeface="Noto Sans KR Light"/>
              </a:rPr>
              <a:t>, SMTP </a:t>
            </a:r>
            <a:r>
              <a:rPr lang="ko-KR" altLang="en-US" sz="1200">
                <a:latin typeface="Noto Sans KR Light"/>
                <a:ea typeface="Noto Sans KR Light"/>
              </a:rPr>
              <a:t>프로토콜을 이용해 현재 만든 </a:t>
            </a:r>
          </a:p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어플리케이션에 기능을 더해 주식</a:t>
            </a:r>
            <a:r>
              <a:rPr lang="en-US" altLang="ko-KR" sz="1200">
                <a:latin typeface="Noto Sans KR Light"/>
                <a:ea typeface="Noto Sans KR Light"/>
              </a:rPr>
              <a:t> </a:t>
            </a:r>
            <a:r>
              <a:rPr lang="ko-KR" altLang="en-US" sz="1200">
                <a:latin typeface="Noto Sans KR Light"/>
                <a:ea typeface="Noto Sans KR Light"/>
              </a:rPr>
              <a:t>데이터를 사용자에게 보내주는 기능을</a:t>
            </a:r>
          </a:p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구현해 보고 싶습니다</a:t>
            </a:r>
            <a:r>
              <a:rPr lang="en-US" altLang="ko-KR" sz="1200">
                <a:latin typeface="Noto Sans KR Light"/>
                <a:ea typeface="Noto Sans KR Light"/>
              </a:rPr>
              <a:t>. </a:t>
            </a:r>
            <a:r>
              <a:rPr lang="ko-KR" altLang="en-US" sz="1200">
                <a:latin typeface="Noto Sans KR Light"/>
                <a:ea typeface="Noto Sans KR Light"/>
              </a:rPr>
              <a:t>프로젝트를 통해 </a:t>
            </a:r>
            <a:r>
              <a:rPr lang="en-US" altLang="ko-KR" sz="1200">
                <a:latin typeface="Noto Sans KR Light"/>
                <a:ea typeface="Noto Sans KR Light"/>
              </a:rPr>
              <a:t>‘</a:t>
            </a:r>
            <a:r>
              <a:rPr lang="ko-KR" altLang="en-US" sz="1200">
                <a:latin typeface="Noto Sans KR Light"/>
                <a:ea typeface="Noto Sans KR Light"/>
              </a:rPr>
              <a:t>개발자들은 항상 소통이 중요하다</a:t>
            </a:r>
            <a:r>
              <a:rPr lang="en-US" altLang="ko-KR" sz="1200">
                <a:latin typeface="Noto Sans KR Light"/>
                <a:ea typeface="Noto Sans KR Light"/>
              </a:rPr>
              <a:t>’</a:t>
            </a:r>
          </a:p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라는 말의 중요성을 느끼게 되었습니다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48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4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95336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7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94640" y="373378"/>
            <a:ext cx="118027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94641" y="6631305"/>
            <a:ext cx="85016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6D474-E84E-B6F5-D988-9AE860A4EA59}"/>
              </a:ext>
            </a:extLst>
          </p:cNvPr>
          <p:cNvSpPr txBox="1"/>
          <p:nvPr/>
        </p:nvSpPr>
        <p:spPr>
          <a:xfrm>
            <a:off x="8625318" y="5769531"/>
            <a:ext cx="35666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Bodoni MT Black" panose="02070A03080606020203" pitchFamily="18" charset="0"/>
              </a:rPr>
              <a:t>Stock Way</a:t>
            </a:r>
            <a:endParaRPr lang="ko-KR" altLang="en-US" sz="50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DEFD6-E899-D901-7713-0745852123C4}"/>
              </a:ext>
            </a:extLst>
          </p:cNvPr>
          <p:cNvSpPr txBox="1"/>
          <p:nvPr/>
        </p:nvSpPr>
        <p:spPr>
          <a:xfrm>
            <a:off x="666750" y="1455629"/>
            <a:ext cx="3537956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  <a:t>2024 Project</a:t>
            </a:r>
          </a:p>
          <a:p>
            <a:br>
              <a:rPr lang="en-US" altLang="ko-KR" sz="4800" dirty="0"/>
            </a:br>
            <a:r>
              <a:rPr lang="en-US" altLang="ko-KR" sz="4800" b="1" dirty="0">
                <a:solidFill>
                  <a:srgbClr val="6F7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8F9FA"/>
                </a:highlight>
                <a:latin typeface="Bodoni MT Black" panose="02070A03080606020203" pitchFamily="18" charset="0"/>
              </a:rPr>
              <a:t>Thank you</a:t>
            </a:r>
            <a:endParaRPr lang="ko-KR" altLang="en-US" sz="4800" b="1" dirty="0">
              <a:solidFill>
                <a:srgbClr val="6F7C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 Black" panose="02070A03080606020203" pitchFamily="18" charset="0"/>
              <a:ea typeface="Noto Sans KR Black" panose="020B0200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pPr lvl="0">
              <a:defRPr/>
            </a:pPr>
            <a:fld id="{5C8920CE-6312-458A-B7BA-9747625F9B72}" type="slidenum">
              <a:rPr lang="ko-KR" altLang="en-US"/>
              <a:pPr lvl="0">
                <a:defRPr/>
              </a:pPr>
              <a:t>19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30DEC5-6675-4932-A731-8156D654517D}"/>
              </a:ext>
            </a:extLst>
          </p:cNvPr>
          <p:cNvSpPr/>
          <p:nvPr/>
        </p:nvSpPr>
        <p:spPr>
          <a:xfrm>
            <a:off x="738114" y="5818334"/>
            <a:ext cx="5698292" cy="39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dirty="0" err="1">
                <a:solidFill>
                  <a:schemeClr val="bg1"/>
                </a:solidFill>
                <a:latin typeface="Noto Sans KR SemiBold"/>
                <a:ea typeface="Noto Sans KR SemiBold"/>
              </a:rPr>
              <a:t>한석희</a:t>
            </a:r>
            <a:r>
              <a:rPr lang="ko-KR" altLang="en-US" sz="1600" dirty="0">
                <a:solidFill>
                  <a:schemeClr val="bg1"/>
                </a:solidFill>
                <a:latin typeface="Noto Sans KR SemiBold"/>
                <a:ea typeface="Noto Sans KR SemiBold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 SemiBold"/>
                <a:ea typeface="Noto Sans KR SemiBold"/>
              </a:rPr>
              <a:t>Git hub address</a:t>
            </a:r>
            <a:endParaRPr lang="ko-KR" altLang="en-US" sz="1600" dirty="0">
              <a:solidFill>
                <a:schemeClr val="bg1"/>
              </a:solidFill>
              <a:latin typeface="Noto Sans KR SemiBold"/>
              <a:ea typeface="Noto Sans KR SemiBol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880830-443A-1503-D6E5-29889AEE50E3}"/>
              </a:ext>
            </a:extLst>
          </p:cNvPr>
          <p:cNvSpPr/>
          <p:nvPr/>
        </p:nvSpPr>
        <p:spPr>
          <a:xfrm>
            <a:off x="738114" y="6209918"/>
            <a:ext cx="5704417" cy="323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 dirty="0">
                <a:solidFill>
                  <a:schemeClr val="bg1"/>
                </a:solidFill>
                <a:latin typeface="Noto Sans KR Light"/>
                <a:ea typeface="Noto Sans KR Light"/>
              </a:rPr>
              <a:t>https://github.com/sukhee0830/stocks.git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32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04658" y="0"/>
            <a:ext cx="6087341" cy="6858000"/>
          </a:xfrm>
          <a:prstGeom prst="rect">
            <a:avLst/>
          </a:prstGeom>
          <a:solidFill>
            <a:srgbClr val="6F7C6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96690" y="6637624"/>
            <a:ext cx="5708810" cy="0"/>
          </a:xfrm>
          <a:prstGeom prst="line">
            <a:avLst/>
          </a:prstGeom>
          <a:ln w="19050">
            <a:solidFill>
              <a:srgbClr val="4D5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8463" y="1213201"/>
            <a:ext cx="4795287" cy="47435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250000"/>
              </a:lnSpc>
              <a:buFont typeface="Wingdings"/>
              <a:buChar char="ü"/>
              <a:defRPr/>
            </a:pPr>
            <a:r>
              <a:rPr lang="en-US" altLang="ko-KR" sz="2500" b="1">
                <a:latin typeface="Bodoni MT Black"/>
              </a:rPr>
              <a:t>Team Position</a:t>
            </a:r>
            <a:r>
              <a:rPr lang="en-US" altLang="ko-KR" sz="2000" b="1">
                <a:latin typeface="Bodoni MT Black"/>
              </a:rPr>
              <a:t>_</a:t>
            </a:r>
            <a:r>
              <a:rPr lang="ko-KR" altLang="en-US" sz="1400">
                <a:latin typeface="Noto Sans KR ExtraLight"/>
                <a:ea typeface="Noto Sans KR ExtraLight"/>
              </a:rPr>
              <a:t>프로젝트팀 구성 및 역할</a:t>
            </a:r>
          </a:p>
          <a:p>
            <a:pPr marL="285750" indent="-285750">
              <a:lnSpc>
                <a:spcPct val="250000"/>
              </a:lnSpc>
              <a:buFont typeface="Wingdings"/>
              <a:buChar char="ü"/>
              <a:defRPr/>
            </a:pPr>
            <a:r>
              <a:rPr lang="en-US" altLang="ko-KR" sz="2500" b="1">
                <a:latin typeface="Bodoni MT Black"/>
              </a:rPr>
              <a:t>Project Outline</a:t>
            </a:r>
            <a:r>
              <a:rPr lang="en-US" altLang="ko-KR" sz="1400" b="1">
                <a:latin typeface="Bodoni MT Black"/>
              </a:rPr>
              <a:t>_</a:t>
            </a:r>
            <a:r>
              <a:rPr lang="ko-KR" altLang="en-US" sz="1400">
                <a:latin typeface="Noto Sans KR ExtraLight"/>
                <a:ea typeface="Noto Sans KR ExtraLight"/>
              </a:rPr>
              <a:t>프로젝트 개요</a:t>
            </a:r>
          </a:p>
          <a:p>
            <a:pPr marL="285750" indent="-285750">
              <a:lnSpc>
                <a:spcPct val="250000"/>
              </a:lnSpc>
              <a:buFont typeface="Wingdings"/>
              <a:buChar char="ü"/>
              <a:defRPr/>
            </a:pPr>
            <a:r>
              <a:rPr lang="en-US" altLang="ko-KR" sz="2500" b="1">
                <a:latin typeface="Bodoni MT Black"/>
              </a:rPr>
              <a:t>Project Order</a:t>
            </a:r>
            <a:r>
              <a:rPr lang="en-US" altLang="ko-KR" sz="2000" b="1">
                <a:latin typeface="Bodoni MT Black"/>
              </a:rPr>
              <a:t>_</a:t>
            </a:r>
            <a:r>
              <a:rPr lang="ko-KR" altLang="en-US" sz="1400">
                <a:latin typeface="Noto Sans KR ExtraLight"/>
                <a:ea typeface="Noto Sans KR ExtraLight"/>
              </a:rPr>
              <a:t>프로젝트 수행절차 및 방법</a:t>
            </a:r>
          </a:p>
          <a:p>
            <a:pPr marL="285750" indent="-285750">
              <a:lnSpc>
                <a:spcPct val="250000"/>
              </a:lnSpc>
              <a:buFont typeface="Wingdings"/>
              <a:buChar char="ü"/>
              <a:defRPr/>
            </a:pPr>
            <a:r>
              <a:rPr lang="en-US" altLang="ko-KR" sz="2500" b="1">
                <a:latin typeface="Bodoni MT Black"/>
              </a:rPr>
              <a:t>Project Result</a:t>
            </a:r>
            <a:r>
              <a:rPr lang="en-US" altLang="ko-KR" sz="2000">
                <a:latin typeface="Noto Sans KR ExtraLight"/>
                <a:ea typeface="Noto Sans KR ExtraLight"/>
              </a:rPr>
              <a:t>_</a:t>
            </a:r>
            <a:r>
              <a:rPr lang="ko-KR" altLang="en-US" sz="1400">
                <a:latin typeface="Noto Sans KR ExtraLight"/>
                <a:ea typeface="Noto Sans KR ExtraLight"/>
              </a:rPr>
              <a:t>프로젝트 수행 결과</a:t>
            </a:r>
          </a:p>
          <a:p>
            <a:pPr marL="285750" indent="-285750">
              <a:lnSpc>
                <a:spcPct val="250000"/>
              </a:lnSpc>
              <a:buFont typeface="Wingdings"/>
              <a:buChar char="ü"/>
              <a:defRPr/>
            </a:pPr>
            <a:r>
              <a:rPr lang="en-US" altLang="ko-KR" sz="2500" b="1">
                <a:latin typeface="Bodoni MT Black"/>
              </a:rPr>
              <a:t>Project Evaluation</a:t>
            </a:r>
            <a:r>
              <a:rPr lang="en-US" altLang="ko-KR" sz="2000">
                <a:latin typeface="Noto Sans KR ExtraLight"/>
                <a:ea typeface="Noto Sans KR ExtraLight"/>
              </a:rPr>
              <a:t>_</a:t>
            </a:r>
            <a:r>
              <a:rPr lang="ko-KR" altLang="en-US" sz="1400">
                <a:latin typeface="Noto Sans KR ExtraLight"/>
                <a:ea typeface="Noto Sans KR ExtraLight"/>
              </a:rPr>
              <a:t>평가의견</a:t>
            </a:r>
            <a:endParaRPr lang="ko-KR" altLang="en-US" sz="2000">
              <a:latin typeface="Noto Sans KR ExtraLight"/>
              <a:ea typeface="Noto Sans KR Extra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3305" y="207063"/>
            <a:ext cx="2209259" cy="707886"/>
          </a:xfrm>
          <a:prstGeom prst="rect">
            <a:avLst/>
          </a:prstGeom>
          <a:solidFill>
            <a:srgbClr val="4D5747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bg1"/>
                </a:solidFill>
                <a:latin typeface="Bodoni MT Black"/>
                <a:ea typeface="ADLaM Display"/>
                <a:cs typeface="ADLaM Display"/>
              </a:rPr>
              <a:t>Content</a:t>
            </a:r>
            <a:endParaRPr lang="ko-KR" altLang="en-US" sz="4000">
              <a:solidFill>
                <a:schemeClr val="bg1"/>
              </a:solidFill>
              <a:latin typeface="Bodoni MT Black"/>
              <a:ea typeface="Noto Sans KR Black"/>
              <a:cs typeface="ADLaM Display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12990" y="365125"/>
            <a:ext cx="6087341" cy="6492875"/>
          </a:xfrm>
          <a:prstGeom prst="rect">
            <a:avLst/>
          </a:prstGeom>
        </p:spPr>
      </p:pic>
      <p:sp>
        <p:nvSpPr>
          <p:cNvPr id="1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6640" r="7290"/>
          <a:stretch>
            <a:fillRect/>
          </a:stretch>
        </p:blipFill>
        <p:spPr>
          <a:xfrm>
            <a:off x="749576" y="1926691"/>
            <a:ext cx="4705350" cy="307538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466228" y="1119147"/>
            <a:ext cx="5535272" cy="3220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lnSpc>
                <a:spcPct val="150000"/>
              </a:lnSpc>
              <a:defRPr/>
            </a:pPr>
            <a:endParaRPr lang="ko-KR" altLang="en-US" sz="1500">
              <a:solidFill>
                <a:schemeClr val="tx1"/>
              </a:solidFill>
              <a:latin typeface="Noto Sans KR Medium"/>
              <a:ea typeface="Noto Sans KR Medium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500">
              <a:solidFill>
                <a:schemeClr val="tx1"/>
              </a:solidFill>
              <a:latin typeface="Noto Sans KR Medium"/>
              <a:ea typeface="Noto Sans KR Mediu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>
                <a:solidFill>
                  <a:schemeClr val="tx1"/>
                </a:solidFill>
                <a:latin typeface="Noto Sans KR Medium"/>
                <a:ea typeface="Noto Sans KR Medium"/>
              </a:rPr>
              <a:t>최근 빅데이터의 수집</a:t>
            </a:r>
            <a:r>
              <a:rPr lang="en-US" altLang="ko-KR" sz="1500">
                <a:solidFill>
                  <a:schemeClr val="tx1"/>
                </a:solidFill>
                <a:latin typeface="Noto Sans KR Medium"/>
                <a:ea typeface="Noto Sans KR Medium"/>
              </a:rPr>
              <a:t>, </a:t>
            </a:r>
            <a:r>
              <a:rPr lang="ko-KR" altLang="en-US" sz="1500">
                <a:solidFill>
                  <a:schemeClr val="tx1"/>
                </a:solidFill>
                <a:latin typeface="Noto Sans KR Medium"/>
                <a:ea typeface="Noto Sans KR Medium"/>
              </a:rPr>
              <a:t>저장</a:t>
            </a:r>
            <a:r>
              <a:rPr lang="en-US" altLang="ko-KR" sz="1500">
                <a:solidFill>
                  <a:schemeClr val="tx1"/>
                </a:solidFill>
                <a:latin typeface="Noto Sans KR Medium"/>
                <a:ea typeface="Noto Sans KR Medium"/>
              </a:rPr>
              <a:t>, </a:t>
            </a:r>
            <a:r>
              <a:rPr lang="ko-KR" altLang="en-US" sz="1500">
                <a:solidFill>
                  <a:schemeClr val="tx1"/>
                </a:solidFill>
                <a:latin typeface="Noto Sans KR Medium"/>
                <a:ea typeface="Noto Sans KR Medium"/>
              </a:rPr>
              <a:t>분석 기술의 발전으로 미래 예측 데이터 프로그램에 대한 수요가 증가함에 따라 웹사이트를 통해 쉽게 접근할 수 있는 금융 데이터를 활용하여</a:t>
            </a:r>
            <a:r>
              <a:rPr lang="en-US" altLang="ko-KR" sz="1500">
                <a:solidFill>
                  <a:schemeClr val="tx1"/>
                </a:solidFill>
                <a:latin typeface="Noto Sans KR Medium"/>
                <a:ea typeface="Noto Sans KR Medium"/>
              </a:rPr>
              <a:t>,</a:t>
            </a:r>
            <a:r>
              <a:rPr lang="ko-KR" altLang="en-US" sz="1500">
                <a:solidFill>
                  <a:schemeClr val="tx1"/>
                </a:solidFill>
                <a:latin typeface="Noto Sans KR Medium"/>
                <a:ea typeface="Noto Sans KR Medium"/>
              </a:rPr>
              <a:t> 사용자가 원하는 주식 정보를 한 눈에 쉽게 확인할 수 있는 주식 예측 프로그램을 개발하게 되었습니다</a:t>
            </a:r>
            <a:r>
              <a:rPr lang="en-US" altLang="ko-KR" sz="1500">
                <a:solidFill>
                  <a:schemeClr val="tx1"/>
                </a:solidFill>
                <a:latin typeface="Noto Sans KR Medium"/>
                <a:ea typeface="Noto Sans KR Medium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ko-KR" altLang="en-US" sz="1500" b="1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1083" y="783166"/>
            <a:ext cx="4107657" cy="577004"/>
          </a:xfrm>
          <a:prstGeom prst="rect">
            <a:avLst/>
          </a:prstGeom>
          <a:solidFill>
            <a:srgbClr val="4D5747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프로젝트 개요</a:t>
            </a:r>
          </a:p>
          <a:p>
            <a:pPr lvl="0">
              <a:defRPr/>
            </a:pPr>
            <a:r>
              <a:rPr lang="ko-KR" altLang="en-US" sz="1400">
                <a:solidFill>
                  <a:schemeClr val="bg1"/>
                </a:solidFill>
                <a:latin typeface="Noto Sans KR Medium"/>
                <a:ea typeface="Noto Sans KR Medium"/>
              </a:rPr>
              <a:t>금융데이터 머신 러닝을 통한 주식 예측 프로그램 개발</a:t>
            </a:r>
            <a:endParaRPr lang="en-US" altLang="ko-KR" sz="1400">
              <a:solidFill>
                <a:schemeClr val="bg1"/>
              </a:solidFill>
              <a:latin typeface="Noto Sans KR ExtraBold"/>
              <a:ea typeface="Noto Sans KR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166" y="141069"/>
            <a:ext cx="481894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4D5747"/>
                </a:solidFill>
                <a:latin typeface="Bodoni MT Black"/>
              </a:rPr>
              <a:t>Project Outline_</a:t>
            </a:r>
            <a:r>
              <a:rPr lang="ko-KR" altLang="en-US" sz="2000" b="1">
                <a:solidFill>
                  <a:srgbClr val="4D5747"/>
                </a:solidFill>
                <a:latin typeface="Bodoni MT Black"/>
              </a:rPr>
              <a:t>프로젝트개요</a:t>
            </a:r>
            <a:endParaRPr lang="ko-KR" altLang="en-US" sz="2800" b="1">
              <a:solidFill>
                <a:srgbClr val="4D5747"/>
              </a:solidFill>
              <a:latin typeface="Bodoni MT Black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26800" t="26010" r="20080" b="15610"/>
          <a:stretch>
            <a:fillRect/>
          </a:stretch>
        </p:blipFill>
        <p:spPr>
          <a:xfrm rot="522889">
            <a:off x="2995574" y="4596412"/>
            <a:ext cx="2657475" cy="16427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14290"/>
          <a:stretch>
            <a:fillRect/>
          </a:stretch>
        </p:blipFill>
        <p:spPr>
          <a:xfrm rot="20731398">
            <a:off x="309180" y="3645725"/>
            <a:ext cx="2378937" cy="27757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37920" y="4267197"/>
            <a:ext cx="2407536" cy="24075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77538" y="6452428"/>
            <a:ext cx="1119217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/>
                <a:ea typeface="Noto Sans KR Light"/>
              </a:rPr>
              <a:t>※GUI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/>
                <a:ea typeface="Noto Sans KR Light"/>
              </a:rPr>
              <a:t>구현 화면</a:t>
            </a:r>
          </a:p>
        </p:txBody>
      </p:sp>
      <p:sp>
        <p:nvSpPr>
          <p:cNvPr id="22" name="직사각형 24"/>
          <p:cNvSpPr/>
          <p:nvPr/>
        </p:nvSpPr>
        <p:spPr>
          <a:xfrm>
            <a:off x="6307667" y="783166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lnSpc>
                <a:spcPts val="2000"/>
              </a:lnSpc>
              <a:defRPr/>
            </a:pP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개발 배경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sp>
        <p:nvSpPr>
          <p:cNvPr id="23" name="직사각형 9"/>
          <p:cNvSpPr/>
          <p:nvPr/>
        </p:nvSpPr>
        <p:spPr>
          <a:xfrm>
            <a:off x="6466228" y="4813559"/>
            <a:ext cx="5535272" cy="18645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500" dirty="0">
                <a:solidFill>
                  <a:schemeClr val="tx1"/>
                </a:solidFill>
                <a:latin typeface="Noto Sans KR Medium"/>
                <a:ea typeface="Noto Sans KR Medium"/>
              </a:rPr>
              <a:t>지도 학습을 통한 정확도 </a:t>
            </a:r>
            <a:r>
              <a:rPr lang="en-US" altLang="ko-KR" sz="1500" dirty="0">
                <a:solidFill>
                  <a:schemeClr val="tx1"/>
                </a:solidFill>
                <a:latin typeface="Noto Sans KR Medium"/>
                <a:ea typeface="Noto Sans KR Medium"/>
              </a:rPr>
              <a:t>80%</a:t>
            </a:r>
            <a:r>
              <a:rPr lang="ko-KR" altLang="en-US" sz="1500" dirty="0">
                <a:solidFill>
                  <a:schemeClr val="tx1"/>
                </a:solidFill>
                <a:latin typeface="Noto Sans KR Medium"/>
                <a:ea typeface="Noto Sans KR Medium"/>
              </a:rPr>
              <a:t>이상의 예측 데이터 생성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spc="-100" dirty="0">
                <a:solidFill>
                  <a:schemeClr val="tx1"/>
                </a:solidFill>
                <a:latin typeface="Noto Sans KR Medium"/>
                <a:ea typeface="Noto Sans KR Medium"/>
              </a:rPr>
              <a:t>금융 데이터를 효율적으로 분석하여 사용자에게 유용한 예측 정보 제공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/>
                </a:solidFill>
                <a:latin typeface="Noto Sans KR Medium"/>
                <a:ea typeface="Noto Sans KR Medium"/>
              </a:rPr>
              <a:t>원하는 정보를 손쉽게 확인할 수 있는 직관적인 인터페이스 제공</a:t>
            </a:r>
            <a:endParaRPr lang="ko-KR" altLang="en-US" sz="1500" b="1" dirty="0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24" name="직사각형 24"/>
          <p:cNvSpPr/>
          <p:nvPr/>
        </p:nvSpPr>
        <p:spPr>
          <a:xfrm>
            <a:off x="6307667" y="4487654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lnSpc>
                <a:spcPts val="2000"/>
              </a:lnSpc>
              <a:defRPr/>
            </a:pP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목표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cxnSp>
        <p:nvCxnSpPr>
          <p:cNvPr id="25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2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1166" y="141069"/>
            <a:ext cx="591783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4D5747"/>
                </a:solidFill>
                <a:latin typeface="Bodoni MT Black"/>
              </a:rPr>
              <a:t>Project Order</a:t>
            </a:r>
            <a:r>
              <a:rPr lang="en-US" altLang="ko-KR" sz="2000" b="1">
                <a:solidFill>
                  <a:srgbClr val="4D5747"/>
                </a:solidFill>
                <a:latin typeface="Bodoni MT Black"/>
              </a:rPr>
              <a:t>_</a:t>
            </a:r>
            <a:r>
              <a:rPr lang="ko-KR" altLang="en-US" sz="2000" b="1">
                <a:solidFill>
                  <a:srgbClr val="4D5747"/>
                </a:solidFill>
                <a:latin typeface="Bodoni MT Black"/>
              </a:rPr>
              <a:t>프로젝트 수행절차 및 방법</a:t>
            </a:r>
            <a:endParaRPr lang="ko-KR" altLang="en-US" sz="2800" b="1">
              <a:solidFill>
                <a:srgbClr val="4D5747"/>
              </a:solidFill>
              <a:latin typeface="Bodoni MT Black"/>
            </a:endParaRPr>
          </a:p>
        </p:txBody>
      </p:sp>
      <p:sp>
        <p:nvSpPr>
          <p:cNvPr id="69" name="직사각형 24"/>
          <p:cNvSpPr/>
          <p:nvPr/>
        </p:nvSpPr>
        <p:spPr>
          <a:xfrm>
            <a:off x="192112" y="768412"/>
            <a:ext cx="2460873" cy="455605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ko-KR" altLang="en-US" b="1">
                <a:solidFill>
                  <a:schemeClr val="tx1"/>
                </a:solidFill>
              </a:rPr>
              <a:t>프로젝트 사용 기술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sp>
        <p:nvSpPr>
          <p:cNvPr id="76" name="직사각형 6"/>
          <p:cNvSpPr/>
          <p:nvPr/>
        </p:nvSpPr>
        <p:spPr>
          <a:xfrm>
            <a:off x="239737" y="1505928"/>
            <a:ext cx="3171881" cy="2249041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Noto Sans KR ExtraLight"/>
              <a:ea typeface="Noto Sans KR ExtraLight"/>
            </a:endParaRPr>
          </a:p>
        </p:txBody>
      </p:sp>
      <p:pic>
        <p:nvPicPr>
          <p:cNvPr id="77" name="그림 33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15031" y="1921020"/>
            <a:ext cx="900112" cy="900112"/>
          </a:xfrm>
          <a:prstGeom prst="rect">
            <a:avLst/>
          </a:prstGeom>
        </p:spPr>
      </p:pic>
      <p:pic>
        <p:nvPicPr>
          <p:cNvPr id="78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4159" y="2842246"/>
            <a:ext cx="900112" cy="900112"/>
          </a:xfrm>
          <a:prstGeom prst="rect">
            <a:avLst/>
          </a:prstGeom>
        </p:spPr>
      </p:pic>
      <p:sp>
        <p:nvSpPr>
          <p:cNvPr id="79" name="TextBox 43"/>
          <p:cNvSpPr txBox="1"/>
          <p:nvPr/>
        </p:nvSpPr>
        <p:spPr>
          <a:xfrm>
            <a:off x="192112" y="1363843"/>
            <a:ext cx="1472181" cy="369332"/>
          </a:xfrm>
          <a:prstGeom prst="rect">
            <a:avLst/>
          </a:prstGeom>
          <a:solidFill>
            <a:srgbClr val="4D5747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latin typeface="Noto Sans KR ExtraBold"/>
                <a:ea typeface="Noto Sans KR ExtraBold"/>
              </a:rPr>
              <a:t>Main &amp; DB</a:t>
            </a:r>
          </a:p>
        </p:txBody>
      </p:sp>
      <p:sp>
        <p:nvSpPr>
          <p:cNvPr id="81" name="직사각형 6"/>
          <p:cNvSpPr/>
          <p:nvPr/>
        </p:nvSpPr>
        <p:spPr>
          <a:xfrm>
            <a:off x="3657485" y="1505929"/>
            <a:ext cx="3171881" cy="5163158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82" name="TextBox 43"/>
          <p:cNvSpPr txBox="1"/>
          <p:nvPr/>
        </p:nvSpPr>
        <p:spPr>
          <a:xfrm>
            <a:off x="3609860" y="1363843"/>
            <a:ext cx="1472181" cy="369332"/>
          </a:xfrm>
          <a:prstGeom prst="rect">
            <a:avLst/>
          </a:prstGeom>
          <a:solidFill>
            <a:srgbClr val="4D5747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latin typeface="Noto Sans KR ExtraBold"/>
                <a:ea typeface="Noto Sans KR ExtraBold"/>
              </a:rPr>
              <a:t>GUI</a:t>
            </a:r>
          </a:p>
        </p:txBody>
      </p:sp>
      <p:pic>
        <p:nvPicPr>
          <p:cNvPr id="83" name="그림 37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3849894" y="3870214"/>
            <a:ext cx="900112" cy="900112"/>
          </a:xfrm>
          <a:prstGeom prst="rect">
            <a:avLst/>
          </a:prstGeom>
        </p:spPr>
      </p:pic>
      <p:pic>
        <p:nvPicPr>
          <p:cNvPr id="85" name="그림 56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3781379" y="5317913"/>
            <a:ext cx="972121" cy="972121"/>
          </a:xfrm>
          <a:prstGeom prst="rect">
            <a:avLst/>
          </a:prstGeom>
        </p:spPr>
      </p:pic>
      <p:sp>
        <p:nvSpPr>
          <p:cNvPr id="87" name="직사각형 6"/>
          <p:cNvSpPr/>
          <p:nvPr/>
        </p:nvSpPr>
        <p:spPr>
          <a:xfrm>
            <a:off x="239737" y="4081195"/>
            <a:ext cx="3171881" cy="2587893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90" name="TextBox 43"/>
          <p:cNvSpPr txBox="1"/>
          <p:nvPr/>
        </p:nvSpPr>
        <p:spPr>
          <a:xfrm>
            <a:off x="192112" y="3939108"/>
            <a:ext cx="1472181" cy="369332"/>
          </a:xfrm>
          <a:prstGeom prst="rect">
            <a:avLst/>
          </a:prstGeom>
          <a:solidFill>
            <a:srgbClr val="4D5747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latin typeface="Noto Sans KR ExtraBold"/>
                <a:ea typeface="Noto Sans KR ExtraBold"/>
              </a:rPr>
              <a:t>TEST</a:t>
            </a:r>
          </a:p>
        </p:txBody>
      </p:sp>
      <p:sp>
        <p:nvSpPr>
          <p:cNvPr id="95" name="직사각형 6"/>
          <p:cNvSpPr/>
          <p:nvPr/>
        </p:nvSpPr>
        <p:spPr>
          <a:xfrm>
            <a:off x="7098687" y="1505930"/>
            <a:ext cx="4632536" cy="5163158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Noto Sans KR ExtraLight"/>
              <a:ea typeface="Noto Sans KR ExtraLight"/>
            </a:endParaRPr>
          </a:p>
        </p:txBody>
      </p:sp>
      <p:pic>
        <p:nvPicPr>
          <p:cNvPr id="96" name="그림 5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98974" y="2002899"/>
            <a:ext cx="1245824" cy="670669"/>
          </a:xfrm>
          <a:prstGeom prst="rect">
            <a:avLst/>
          </a:prstGeom>
        </p:spPr>
      </p:pic>
      <p:pic>
        <p:nvPicPr>
          <p:cNvPr id="97" name="그림 5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314552" y="4174576"/>
            <a:ext cx="1772137" cy="515365"/>
          </a:xfrm>
          <a:prstGeom prst="rect">
            <a:avLst/>
          </a:prstGeom>
        </p:spPr>
      </p:pic>
      <p:sp>
        <p:nvSpPr>
          <p:cNvPr id="99" name="TextBox 43"/>
          <p:cNvSpPr txBox="1"/>
          <p:nvPr/>
        </p:nvSpPr>
        <p:spPr>
          <a:xfrm>
            <a:off x="7039155" y="1363843"/>
            <a:ext cx="1472181" cy="369332"/>
          </a:xfrm>
          <a:prstGeom prst="rect">
            <a:avLst/>
          </a:prstGeom>
          <a:solidFill>
            <a:srgbClr val="4D5747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latin typeface="Noto Sans KR ExtraBold"/>
                <a:ea typeface="Noto Sans KR ExtraBold"/>
              </a:rPr>
              <a:t>Library</a:t>
            </a:r>
          </a:p>
        </p:txBody>
      </p:sp>
      <p:pic>
        <p:nvPicPr>
          <p:cNvPr id="100" name="그림 4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17904" y="2079433"/>
            <a:ext cx="1925272" cy="537626"/>
          </a:xfrm>
          <a:prstGeom prst="rect">
            <a:avLst/>
          </a:prstGeom>
        </p:spPr>
      </p:pic>
      <p:pic>
        <p:nvPicPr>
          <p:cNvPr id="101" name="그림 5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266903" y="5014251"/>
            <a:ext cx="1796131" cy="581828"/>
          </a:xfrm>
          <a:prstGeom prst="rect">
            <a:avLst/>
          </a:prstGeom>
        </p:spPr>
      </p:pic>
      <p:cxnSp>
        <p:nvCxnSpPr>
          <p:cNvPr id="123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12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7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424093" y="1948068"/>
            <a:ext cx="16241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000" b="1" dirty="0">
                <a:latin typeface="Noto Sans KR ExtraBold"/>
                <a:ea typeface="Noto Sans KR ExtraBold"/>
              </a:rPr>
              <a:t>Python</a:t>
            </a:r>
          </a:p>
          <a:p>
            <a:pPr>
              <a:defRPr/>
            </a:pPr>
            <a:r>
              <a:rPr lang="en-US" altLang="ko-KR" sz="1000" dirty="0">
                <a:latin typeface="Noto Sans KR Light"/>
                <a:ea typeface="Noto Sans KR Light"/>
              </a:rPr>
              <a:t>Main </a:t>
            </a:r>
            <a:r>
              <a:rPr lang="ko-KR" altLang="en-US" sz="1000" dirty="0">
                <a:latin typeface="Noto Sans KR Light"/>
                <a:ea typeface="Noto Sans KR Light"/>
              </a:rPr>
              <a:t>언어</a:t>
            </a:r>
          </a:p>
          <a:p>
            <a:pPr>
              <a:defRPr/>
            </a:pPr>
            <a:r>
              <a:rPr lang="ko-KR" altLang="en-US" sz="1000" dirty="0">
                <a:latin typeface="Noto Sans KR Light"/>
                <a:ea typeface="Noto Sans KR Light"/>
              </a:rPr>
              <a:t>외부라이브러리를 이용한</a:t>
            </a:r>
          </a:p>
          <a:p>
            <a:pPr>
              <a:defRPr/>
            </a:pPr>
            <a:r>
              <a:rPr lang="ko-KR" altLang="en-US" sz="1000" dirty="0">
                <a:latin typeface="Noto Sans KR Light"/>
                <a:ea typeface="Noto Sans KR Light"/>
              </a:rPr>
              <a:t>프로그램 개발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424093" y="2953152"/>
            <a:ext cx="174919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000" b="1" dirty="0">
                <a:latin typeface="Noto Sans KR ExtraBold"/>
                <a:ea typeface="Noto Sans KR ExtraBold"/>
              </a:rPr>
              <a:t>MySQL</a:t>
            </a:r>
          </a:p>
          <a:p>
            <a:pPr>
              <a:defRPr/>
            </a:pPr>
            <a:r>
              <a:rPr lang="en-US" altLang="ko-KR" sz="1000" dirty="0">
                <a:latin typeface="Noto Sans KR Light"/>
                <a:ea typeface="Noto Sans KR Light"/>
              </a:rPr>
              <a:t>Main </a:t>
            </a:r>
            <a:r>
              <a:rPr lang="ko-KR" altLang="en-US" sz="1000" dirty="0">
                <a:latin typeface="Noto Sans KR Light"/>
                <a:ea typeface="Noto Sans KR Light"/>
              </a:rPr>
              <a:t>데이터베이스</a:t>
            </a:r>
          </a:p>
          <a:p>
            <a:pPr>
              <a:defRPr/>
            </a:pPr>
            <a:r>
              <a:rPr lang="ko-KR" altLang="en-US" sz="1000" spc="-100" dirty="0">
                <a:latin typeface="Noto Sans KR Light"/>
                <a:ea typeface="Noto Sans KR Light"/>
              </a:rPr>
              <a:t>사용자 데이터 및 주식정보 저장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424093" y="4507394"/>
            <a:ext cx="175080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000" b="1" dirty="0" err="1">
                <a:latin typeface="Noto Sans KR ExtraBold"/>
                <a:ea typeface="Noto Sans KR ExtraBold"/>
              </a:rPr>
              <a:t>Pytest</a:t>
            </a:r>
            <a:endParaRPr lang="en-US" altLang="ko-KR" sz="1000" b="1" dirty="0">
              <a:latin typeface="Noto Sans KR ExtraBold"/>
              <a:ea typeface="Noto Sans KR ExtraBold"/>
            </a:endParaRPr>
          </a:p>
          <a:p>
            <a:pPr>
              <a:defRPr/>
            </a:pPr>
            <a:r>
              <a:rPr lang="en-US" altLang="ko-KR" sz="1000" dirty="0">
                <a:latin typeface="Noto Sans KR Light"/>
                <a:ea typeface="Noto Sans KR Light"/>
              </a:rPr>
              <a:t>Main</a:t>
            </a:r>
            <a:r>
              <a:rPr lang="ko-KR" altLang="en-US" sz="1000" dirty="0">
                <a:latin typeface="Noto Sans KR Light"/>
                <a:ea typeface="Noto Sans KR Light"/>
              </a:rPr>
              <a:t> 테스트 라이브러리</a:t>
            </a:r>
          </a:p>
          <a:p>
            <a:pPr>
              <a:defRPr/>
            </a:pPr>
            <a:r>
              <a:rPr lang="en-US" altLang="ko-KR" sz="1000" dirty="0">
                <a:latin typeface="Noto Sans KR Light"/>
                <a:ea typeface="Noto Sans KR Light"/>
              </a:rPr>
              <a:t>GUI</a:t>
            </a:r>
            <a:r>
              <a:rPr lang="ko-KR" altLang="en-US" sz="1000" dirty="0">
                <a:latin typeface="Noto Sans KR Light"/>
                <a:ea typeface="Noto Sans KR Light"/>
              </a:rPr>
              <a:t>에 대한 테스트 수행 및 </a:t>
            </a:r>
          </a:p>
          <a:p>
            <a:pPr>
              <a:defRPr/>
            </a:pPr>
            <a:r>
              <a:rPr lang="ko-KR" altLang="en-US" sz="1000" dirty="0">
                <a:latin typeface="Noto Sans KR Light"/>
                <a:ea typeface="Noto Sans KR Light"/>
              </a:rPr>
              <a:t>유연한 </a:t>
            </a:r>
            <a:r>
              <a:rPr lang="en-US" altLang="ko-KR" sz="1000" dirty="0">
                <a:latin typeface="Noto Sans KR Light"/>
                <a:ea typeface="Noto Sans KR Light"/>
              </a:rPr>
              <a:t>Assert</a:t>
            </a:r>
            <a:r>
              <a:rPr lang="ko-KR" altLang="en-US" sz="1000" dirty="0">
                <a:latin typeface="Noto Sans KR Light"/>
                <a:ea typeface="Noto Sans KR Light"/>
              </a:rPr>
              <a:t> </a:t>
            </a:r>
            <a:r>
              <a:rPr lang="ko-KR" altLang="en-US" sz="1000" dirty="0" err="1">
                <a:latin typeface="Noto Sans KR Light"/>
                <a:ea typeface="Noto Sans KR Light"/>
              </a:rPr>
              <a:t>매서드의</a:t>
            </a:r>
            <a:r>
              <a:rPr lang="ko-KR" altLang="en-US" sz="1000" dirty="0">
                <a:latin typeface="Noto Sans KR Light"/>
                <a:ea typeface="Noto Sans KR Light"/>
              </a:rPr>
              <a:t> 사용</a:t>
            </a:r>
          </a:p>
          <a:p>
            <a:pPr>
              <a:defRPr/>
            </a:pPr>
            <a:endParaRPr lang="ko-KR" altLang="en-US" sz="1000" dirty="0">
              <a:latin typeface="Noto Sans KR Light"/>
              <a:ea typeface="Noto Sans KR Light"/>
            </a:endParaRPr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61032" y="4327378"/>
            <a:ext cx="1159302" cy="1159302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12"/>
          <a:srcRect l="36370" r="37760" b="19220"/>
          <a:stretch>
            <a:fillRect/>
          </a:stretch>
        </p:blipFill>
        <p:spPr>
          <a:xfrm>
            <a:off x="306456" y="5616641"/>
            <a:ext cx="1056402" cy="1000125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1424093" y="5658677"/>
            <a:ext cx="17812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000" b="1" dirty="0" err="1">
                <a:latin typeface="Noto Sans KR ExtraBold"/>
                <a:ea typeface="Noto Sans KR ExtraBold"/>
              </a:rPr>
              <a:t>Unitest</a:t>
            </a:r>
            <a:endParaRPr lang="en-US" altLang="ko-KR" sz="1000" b="1" dirty="0">
              <a:latin typeface="Noto Sans KR ExtraBold"/>
              <a:ea typeface="Noto Sans KR ExtraBold"/>
            </a:endParaRPr>
          </a:p>
          <a:p>
            <a:pPr>
              <a:defRPr/>
            </a:pPr>
            <a:r>
              <a:rPr lang="en-US" altLang="ko-KR" sz="1000" dirty="0">
                <a:latin typeface="Noto Sans KR Light"/>
                <a:ea typeface="Noto Sans KR Light"/>
              </a:rPr>
              <a:t>Sub </a:t>
            </a:r>
            <a:r>
              <a:rPr lang="ko-KR" altLang="en-US" sz="1000" dirty="0">
                <a:latin typeface="Noto Sans KR Light"/>
                <a:ea typeface="Noto Sans KR Light"/>
              </a:rPr>
              <a:t>테스트 라이브러리</a:t>
            </a:r>
          </a:p>
          <a:p>
            <a:pPr>
              <a:defRPr/>
            </a:pPr>
            <a:r>
              <a:rPr lang="ko-KR" altLang="en-US" sz="1000" dirty="0">
                <a:latin typeface="Noto Sans KR Light"/>
                <a:ea typeface="Noto Sans KR Light"/>
              </a:rPr>
              <a:t>주식데이터에 대한 테스트를</a:t>
            </a:r>
          </a:p>
          <a:p>
            <a:pPr>
              <a:defRPr/>
            </a:pPr>
            <a:r>
              <a:rPr lang="ko-KR" altLang="en-US" sz="1000" spc="-100" dirty="0">
                <a:latin typeface="Noto Sans KR Light"/>
                <a:ea typeface="Noto Sans KR Light"/>
              </a:rPr>
              <a:t>진행할 때 다양한 </a:t>
            </a:r>
            <a:r>
              <a:rPr lang="en-US" altLang="ko-KR" sz="1000" spc="-100" dirty="0">
                <a:latin typeface="Noto Sans KR Light"/>
                <a:ea typeface="Noto Sans KR Light"/>
              </a:rPr>
              <a:t>Assert</a:t>
            </a:r>
            <a:r>
              <a:rPr lang="ko-KR" altLang="en-US" sz="1000" spc="-100" dirty="0">
                <a:latin typeface="Noto Sans KR Light"/>
                <a:ea typeface="Noto Sans KR Light"/>
              </a:rPr>
              <a:t> </a:t>
            </a:r>
            <a:r>
              <a:rPr lang="ko-KR" altLang="en-US" sz="1000" spc="-100" dirty="0" err="1">
                <a:latin typeface="Noto Sans KR Light"/>
                <a:ea typeface="Noto Sans KR Light"/>
              </a:rPr>
              <a:t>매서드의</a:t>
            </a:r>
            <a:endParaRPr lang="ko-KR" altLang="en-US" sz="1000" dirty="0">
              <a:latin typeface="Noto Sans KR Light"/>
              <a:ea typeface="Noto Sans KR Light"/>
            </a:endParaRPr>
          </a:p>
          <a:p>
            <a:pPr>
              <a:defRPr/>
            </a:pPr>
            <a:r>
              <a:rPr lang="ko-KR" altLang="en-US" sz="1000" dirty="0">
                <a:latin typeface="Noto Sans KR Light"/>
                <a:ea typeface="Noto Sans KR Light"/>
              </a:rPr>
              <a:t>사용과 풍부한 기능을 이용</a:t>
            </a:r>
            <a:endParaRPr lang="en-US" altLang="ko-KR" sz="1000" dirty="0">
              <a:latin typeface="Noto Sans KR Light"/>
              <a:ea typeface="Noto Sans KR Light"/>
            </a:endParaRPr>
          </a:p>
          <a:p>
            <a:pPr>
              <a:defRPr/>
            </a:pPr>
            <a:endParaRPr lang="ko-KR" altLang="en-US" sz="1000" dirty="0">
              <a:latin typeface="Noto Sans KR Light"/>
              <a:ea typeface="Noto Sans KR Light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838053" y="5371676"/>
            <a:ext cx="16818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000" b="1" dirty="0" err="1">
                <a:latin typeface="Noto Sans KR ExtraBold"/>
                <a:ea typeface="Noto Sans KR ExtraBold"/>
              </a:rPr>
              <a:t>tkinter</a:t>
            </a:r>
            <a:endParaRPr lang="en-US" altLang="ko-KR" sz="1000" b="1" dirty="0">
              <a:latin typeface="Noto Sans KR ExtraBold"/>
              <a:ea typeface="Noto Sans KR ExtraBold"/>
            </a:endParaRPr>
          </a:p>
          <a:p>
            <a:pPr>
              <a:defRPr/>
            </a:pPr>
            <a:r>
              <a:rPr lang="en-US" altLang="ko-KR" sz="1000" dirty="0">
                <a:latin typeface="Noto Sans KR Light"/>
                <a:ea typeface="Noto Sans KR Light"/>
              </a:rPr>
              <a:t>Sub</a:t>
            </a:r>
            <a:r>
              <a:rPr lang="ko-KR" altLang="en-US" sz="1000" dirty="0">
                <a:latin typeface="Noto Sans KR Light"/>
                <a:ea typeface="Noto Sans KR Light"/>
              </a:rPr>
              <a:t> </a:t>
            </a:r>
            <a:r>
              <a:rPr lang="en-US" altLang="ko-KR" sz="1000" dirty="0">
                <a:latin typeface="Noto Sans KR Light"/>
                <a:ea typeface="Noto Sans KR Light"/>
              </a:rPr>
              <a:t>GUI</a:t>
            </a:r>
          </a:p>
          <a:p>
            <a:pPr>
              <a:defRPr/>
            </a:pPr>
            <a:r>
              <a:rPr lang="ko-KR" altLang="en-US" sz="1000" dirty="0" err="1">
                <a:latin typeface="Noto Sans KR Light"/>
                <a:ea typeface="Noto Sans KR Light"/>
              </a:rPr>
              <a:t>메세지</a:t>
            </a:r>
            <a:r>
              <a:rPr lang="ko-KR" altLang="en-US" sz="1000" dirty="0">
                <a:latin typeface="Noto Sans KR Light"/>
                <a:ea typeface="Noto Sans KR Light"/>
              </a:rPr>
              <a:t> 박스를 활용한 경고</a:t>
            </a:r>
          </a:p>
          <a:p>
            <a:pPr>
              <a:defRPr/>
            </a:pPr>
            <a:r>
              <a:rPr lang="ko-KR" altLang="en-US" sz="1000" dirty="0">
                <a:latin typeface="Noto Sans KR Light"/>
                <a:ea typeface="Noto Sans KR Light"/>
              </a:rPr>
              <a:t>문구 전달 작업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838053" y="3809336"/>
            <a:ext cx="168988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000" b="1" dirty="0">
                <a:latin typeface="Noto Sans KR ExtraBold"/>
                <a:ea typeface="Noto Sans KR ExtraBold"/>
              </a:rPr>
              <a:t>Qt5</a:t>
            </a:r>
          </a:p>
          <a:p>
            <a:pPr>
              <a:defRPr/>
            </a:pPr>
            <a:r>
              <a:rPr lang="en-US" altLang="ko-KR" sz="1000" dirty="0">
                <a:latin typeface="Noto Sans KR Light"/>
                <a:ea typeface="Noto Sans KR Light"/>
              </a:rPr>
              <a:t>Main</a:t>
            </a:r>
            <a:r>
              <a:rPr lang="ko-KR" altLang="en-US" sz="1000" dirty="0">
                <a:latin typeface="Noto Sans KR Light"/>
                <a:ea typeface="Noto Sans KR Light"/>
              </a:rPr>
              <a:t> </a:t>
            </a:r>
            <a:r>
              <a:rPr lang="en-US" altLang="ko-KR" sz="1000" dirty="0">
                <a:latin typeface="Noto Sans KR Light"/>
                <a:ea typeface="Noto Sans KR Light"/>
              </a:rPr>
              <a:t>GUI</a:t>
            </a:r>
          </a:p>
          <a:p>
            <a:pPr>
              <a:defRPr/>
            </a:pPr>
            <a:r>
              <a:rPr lang="ko-KR" altLang="en-US" sz="1000" dirty="0">
                <a:latin typeface="Noto Sans KR Light"/>
                <a:ea typeface="Noto Sans KR Light"/>
              </a:rPr>
              <a:t>로그인 사용자와 비로그인</a:t>
            </a:r>
          </a:p>
          <a:p>
            <a:pPr>
              <a:defRPr/>
            </a:pPr>
            <a:r>
              <a:rPr lang="ko-KR" altLang="en-US" sz="1000" dirty="0">
                <a:latin typeface="Noto Sans KR Light"/>
                <a:ea typeface="Noto Sans KR Light"/>
              </a:rPr>
              <a:t>사용자들을 위한 </a:t>
            </a:r>
            <a:r>
              <a:rPr lang="en-US" altLang="ko-KR" sz="1000" dirty="0" err="1">
                <a:latin typeface="Noto Sans KR Light"/>
                <a:ea typeface="Noto Sans KR Light"/>
              </a:rPr>
              <a:t>MainPage</a:t>
            </a:r>
            <a:r>
              <a:rPr lang="en-US" altLang="ko-KR" sz="1000" dirty="0">
                <a:latin typeface="Noto Sans KR Light"/>
                <a:ea typeface="Noto Sans KR Light"/>
              </a:rPr>
              <a:t>,</a:t>
            </a:r>
          </a:p>
          <a:p>
            <a:pPr>
              <a:defRPr/>
            </a:pPr>
            <a:r>
              <a:rPr lang="en-US" altLang="ko-KR" sz="1000" dirty="0" err="1">
                <a:latin typeface="Noto Sans KR Light"/>
                <a:ea typeface="Noto Sans KR Light"/>
              </a:rPr>
              <a:t>SubPage</a:t>
            </a:r>
            <a:r>
              <a:rPr lang="en-US" altLang="ko-KR" sz="1000" dirty="0">
                <a:latin typeface="Noto Sans KR Light"/>
                <a:ea typeface="Noto Sans KR Light"/>
              </a:rPr>
              <a:t> </a:t>
            </a:r>
            <a:r>
              <a:rPr lang="ko-KR" altLang="en-US" sz="1000" dirty="0">
                <a:latin typeface="Noto Sans KR Light"/>
                <a:ea typeface="Noto Sans KR Light"/>
              </a:rPr>
              <a:t>구현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838053" y="2385395"/>
            <a:ext cx="16818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000" b="1" dirty="0" err="1">
                <a:latin typeface="Noto Sans KR ExtraBold"/>
                <a:ea typeface="Noto Sans KR ExtraBold"/>
              </a:rPr>
              <a:t>Kivy</a:t>
            </a:r>
            <a:endParaRPr lang="en-US" altLang="ko-KR" sz="1000" b="1" dirty="0">
              <a:latin typeface="Noto Sans KR ExtraBold"/>
              <a:ea typeface="Noto Sans KR ExtraBold"/>
            </a:endParaRPr>
          </a:p>
          <a:p>
            <a:pPr>
              <a:defRPr/>
            </a:pPr>
            <a:r>
              <a:rPr lang="en-US" altLang="ko-KR" sz="1000" dirty="0">
                <a:latin typeface="Noto Sans KR Light"/>
                <a:ea typeface="Noto Sans KR Light"/>
              </a:rPr>
              <a:t>Main</a:t>
            </a:r>
            <a:r>
              <a:rPr lang="ko-KR" altLang="en-US" sz="1000" dirty="0">
                <a:latin typeface="Noto Sans KR Light"/>
                <a:ea typeface="Noto Sans KR Light"/>
              </a:rPr>
              <a:t> </a:t>
            </a:r>
            <a:r>
              <a:rPr lang="en-US" altLang="ko-KR" sz="1000" dirty="0">
                <a:latin typeface="Noto Sans KR Light"/>
                <a:ea typeface="Noto Sans KR Light"/>
              </a:rPr>
              <a:t>GUI</a:t>
            </a:r>
          </a:p>
          <a:p>
            <a:pPr>
              <a:defRPr/>
            </a:pPr>
            <a:r>
              <a:rPr lang="ko-KR" altLang="en-US" sz="1000" dirty="0">
                <a:latin typeface="Noto Sans KR Light"/>
                <a:ea typeface="Noto Sans KR Light"/>
              </a:rPr>
              <a:t>사용자들을 위한 로그인 및</a:t>
            </a:r>
          </a:p>
          <a:p>
            <a:pPr>
              <a:defRPr/>
            </a:pPr>
            <a:r>
              <a:rPr lang="ko-KR" altLang="en-US" sz="1000" dirty="0">
                <a:latin typeface="Noto Sans KR Light"/>
                <a:ea typeface="Noto Sans KR Light"/>
              </a:rPr>
              <a:t>회원가입 페이지 구현</a:t>
            </a:r>
          </a:p>
        </p:txBody>
      </p:sp>
      <p:pic>
        <p:nvPicPr>
          <p:cNvPr id="136" name="그림 135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3838902" y="2340185"/>
            <a:ext cx="900112" cy="900112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7341187" y="2821413"/>
            <a:ext cx="18101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000" b="1" dirty="0">
                <a:latin typeface="Noto Sans KR ExtraBold"/>
                <a:ea typeface="Noto Sans KR ExtraBold"/>
              </a:rPr>
              <a:t>Scikit learn</a:t>
            </a:r>
            <a:endParaRPr lang="ko-KR" altLang="en-US" sz="1000" dirty="0">
              <a:latin typeface="Noto Sans KR Light"/>
              <a:ea typeface="Noto Sans KR Light"/>
            </a:endParaRPr>
          </a:p>
          <a:p>
            <a:pPr>
              <a:defRPr/>
            </a:pPr>
            <a:r>
              <a:rPr lang="ko-KR" altLang="en-US" sz="1000" dirty="0">
                <a:latin typeface="Noto Sans KR Light"/>
                <a:ea typeface="Noto Sans KR Light"/>
              </a:rPr>
              <a:t>미래 주식 데이터를 예측하기</a:t>
            </a:r>
          </a:p>
          <a:p>
            <a:pPr>
              <a:defRPr/>
            </a:pPr>
            <a:r>
              <a:rPr lang="ko-KR" altLang="en-US" sz="1000" dirty="0">
                <a:latin typeface="Noto Sans KR Light"/>
                <a:ea typeface="Noto Sans KR Light"/>
              </a:rPr>
              <a:t>위한 지도 학습 및 선형 회귀 </a:t>
            </a:r>
          </a:p>
          <a:p>
            <a:pPr>
              <a:defRPr/>
            </a:pPr>
            <a:r>
              <a:rPr lang="ko-KR" altLang="en-US" sz="1000" dirty="0">
                <a:latin typeface="Noto Sans KR Light"/>
                <a:ea typeface="Noto Sans KR Light"/>
              </a:rPr>
              <a:t>방식을 사용</a:t>
            </a:r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389136" y="5809880"/>
            <a:ext cx="1611245" cy="706601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9436033" y="2821413"/>
            <a:ext cx="20665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000" b="1" dirty="0">
                <a:latin typeface="Noto Sans KR ExtraBold"/>
                <a:ea typeface="Noto Sans KR ExtraBold"/>
              </a:rPr>
              <a:t>Selenium</a:t>
            </a:r>
            <a:endParaRPr lang="ko-KR" altLang="en-US" sz="1000" dirty="0">
              <a:latin typeface="Noto Sans KR Light"/>
              <a:ea typeface="Noto Sans KR Light"/>
            </a:endParaRPr>
          </a:p>
          <a:p>
            <a:pPr>
              <a:defRPr/>
            </a:pPr>
            <a:r>
              <a:rPr lang="ko-KR" altLang="en-US" sz="1000" spc="-100" dirty="0">
                <a:latin typeface="Noto Sans KR Light"/>
                <a:ea typeface="Noto Sans KR Light"/>
              </a:rPr>
              <a:t>주식 회사의 이름 및 주식 종목 코드를</a:t>
            </a:r>
            <a:endParaRPr lang="ko-KR" altLang="en-US" sz="1000" dirty="0">
              <a:latin typeface="Noto Sans KR Light"/>
              <a:ea typeface="Noto Sans KR Light"/>
            </a:endParaRPr>
          </a:p>
          <a:p>
            <a:pPr>
              <a:defRPr/>
            </a:pPr>
            <a:r>
              <a:rPr lang="ko-KR" altLang="en-US" sz="1000" dirty="0">
                <a:latin typeface="Noto Sans KR Light"/>
                <a:ea typeface="Noto Sans KR Light"/>
              </a:rPr>
              <a:t>사용자가 검색한 데이터에 맞추어</a:t>
            </a:r>
          </a:p>
          <a:p>
            <a:pPr>
              <a:defRPr/>
            </a:pPr>
            <a:r>
              <a:rPr lang="ko-KR" altLang="en-US" sz="1000" dirty="0">
                <a:latin typeface="Noto Sans KR Light"/>
                <a:ea typeface="Noto Sans KR Light"/>
              </a:rPr>
              <a:t>웹페이지 </a:t>
            </a:r>
            <a:r>
              <a:rPr lang="ko-KR" altLang="en-US" sz="1000" dirty="0" err="1">
                <a:latin typeface="Noto Sans KR Light"/>
                <a:ea typeface="Noto Sans KR Light"/>
              </a:rPr>
              <a:t>크롤링</a:t>
            </a:r>
            <a:r>
              <a:rPr lang="ko-KR" altLang="en-US" sz="1000" dirty="0">
                <a:latin typeface="Noto Sans KR Light"/>
                <a:ea typeface="Noto Sans KR Light"/>
              </a:rPr>
              <a:t> 작업 수행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9124333" y="4861963"/>
            <a:ext cx="22236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000" b="1" dirty="0">
                <a:latin typeface="Noto Sans KR ExtraBold"/>
                <a:ea typeface="Noto Sans KR ExtraBold"/>
              </a:rPr>
              <a:t>Matplotlib</a:t>
            </a:r>
          </a:p>
          <a:p>
            <a:pPr>
              <a:defRPr/>
            </a:pPr>
            <a:r>
              <a:rPr lang="ko-KR" altLang="en-US" sz="1000" dirty="0">
                <a:latin typeface="Noto Sans KR Light"/>
                <a:ea typeface="Noto Sans KR Light"/>
              </a:rPr>
              <a:t>주식 데이터 캔들 </a:t>
            </a:r>
            <a:r>
              <a:rPr lang="ko-KR" altLang="en-US" sz="1000" dirty="0" err="1">
                <a:latin typeface="Noto Sans KR Light"/>
                <a:ea typeface="Noto Sans KR Light"/>
              </a:rPr>
              <a:t>스틱차트화를</a:t>
            </a:r>
            <a:r>
              <a:rPr lang="ko-KR" altLang="en-US" sz="1000" dirty="0">
                <a:latin typeface="Noto Sans KR Light"/>
                <a:ea typeface="Noto Sans KR Light"/>
              </a:rPr>
              <a:t> 위한</a:t>
            </a:r>
          </a:p>
          <a:p>
            <a:pPr>
              <a:defRPr/>
            </a:pPr>
            <a:r>
              <a:rPr lang="ko-KR" altLang="en-US" sz="1000" dirty="0">
                <a:latin typeface="Noto Sans KR Light"/>
                <a:ea typeface="Noto Sans KR Light"/>
              </a:rPr>
              <a:t>외부 라이브러리 사용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9124333" y="4036349"/>
            <a:ext cx="24096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000" b="1" dirty="0" err="1">
                <a:latin typeface="Noto Sans KR ExtraBold"/>
                <a:ea typeface="Noto Sans KR ExtraBold"/>
              </a:rPr>
              <a:t>FinanceDataReader</a:t>
            </a:r>
            <a:endParaRPr lang="en-US" altLang="ko-KR" sz="1000" b="1" dirty="0">
              <a:latin typeface="Noto Sans KR ExtraBold"/>
              <a:ea typeface="Noto Sans KR ExtraBold"/>
            </a:endParaRPr>
          </a:p>
          <a:p>
            <a:pPr>
              <a:defRPr/>
            </a:pPr>
            <a:r>
              <a:rPr lang="ko-KR" altLang="en-US" sz="1000" dirty="0">
                <a:latin typeface="Noto Sans KR Light"/>
                <a:ea typeface="Noto Sans KR Light"/>
              </a:rPr>
              <a:t>주식 데이터 및 각 나라 환율을 가져오기</a:t>
            </a:r>
          </a:p>
          <a:p>
            <a:pPr>
              <a:defRPr/>
            </a:pPr>
            <a:r>
              <a:rPr lang="ko-KR" altLang="en-US" sz="1000" dirty="0">
                <a:latin typeface="Noto Sans KR Light"/>
                <a:ea typeface="Noto Sans KR Light"/>
              </a:rPr>
              <a:t>위한 외부 라이브러리 사용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9124333" y="5798661"/>
            <a:ext cx="225254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000" b="1" dirty="0">
                <a:latin typeface="Noto Sans KR ExtraBold"/>
                <a:ea typeface="Noto Sans KR ExtraBold"/>
              </a:rPr>
              <a:t>Pandas</a:t>
            </a:r>
          </a:p>
          <a:p>
            <a:pPr>
              <a:defRPr/>
            </a:pPr>
            <a:r>
              <a:rPr lang="ko-KR" altLang="en-US" sz="1000" dirty="0">
                <a:latin typeface="Noto Sans KR Light"/>
                <a:ea typeface="Noto Sans KR Light"/>
              </a:rPr>
              <a:t>주식 데이터 중 필요한 데이터를 학습</a:t>
            </a:r>
          </a:p>
          <a:p>
            <a:pPr>
              <a:defRPr/>
            </a:pPr>
            <a:r>
              <a:rPr lang="ko-KR" altLang="en-US" sz="1000" dirty="0">
                <a:latin typeface="Noto Sans KR Light"/>
                <a:ea typeface="Noto Sans KR Light"/>
              </a:rPr>
              <a:t>시키기 위해 데이터 프레임 작업 수행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7105978" y="1725174"/>
            <a:ext cx="948362" cy="2160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900">
                <a:latin typeface="Noto Sans KR Light"/>
                <a:ea typeface="Noto Sans KR Light"/>
              </a:rPr>
              <a:t>&lt;Main library&gt;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105978" y="3843665"/>
            <a:ext cx="891212" cy="2216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900">
                <a:latin typeface="Noto Sans KR Light"/>
                <a:ea typeface="Noto Sans KR Light"/>
              </a:rPr>
              <a:t>&lt;Sub library&gt;</a:t>
            </a:r>
          </a:p>
        </p:txBody>
      </p:sp>
      <p:cxnSp>
        <p:nvCxnSpPr>
          <p:cNvPr id="145" name="직선 연결선 8"/>
          <p:cNvCxnSpPr/>
          <p:nvPr/>
        </p:nvCxnSpPr>
        <p:spPr>
          <a:xfrm>
            <a:off x="7096453" y="3827900"/>
            <a:ext cx="4631127" cy="0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ysDash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01072" y="6678083"/>
            <a:ext cx="11680525" cy="1"/>
          </a:xfrm>
          <a:prstGeom prst="line">
            <a:avLst/>
          </a:prstGeom>
          <a:ln w="12700">
            <a:solidFill>
              <a:srgbClr val="6F7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1166" y="141069"/>
            <a:ext cx="547667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4D5747"/>
                </a:solidFill>
                <a:latin typeface="Bodoni MT Black"/>
              </a:rPr>
              <a:t>Project Order</a:t>
            </a:r>
            <a:r>
              <a:rPr lang="en-US" altLang="ko-KR" sz="2000" b="1">
                <a:solidFill>
                  <a:srgbClr val="4D5747"/>
                </a:solidFill>
                <a:latin typeface="Bodoni MT Black"/>
              </a:rPr>
              <a:t>_</a:t>
            </a:r>
            <a:r>
              <a:rPr lang="ko-KR" altLang="en-US" sz="2000" b="1">
                <a:solidFill>
                  <a:srgbClr val="4D5747"/>
                </a:solidFill>
                <a:latin typeface="Bodoni MT Black"/>
              </a:rPr>
              <a:t>어플리케이션 수행절차</a:t>
            </a:r>
            <a:endParaRPr lang="ko-KR" altLang="en-US" sz="2800" b="1">
              <a:solidFill>
                <a:srgbClr val="4D5747"/>
              </a:solidFill>
              <a:latin typeface="Bodoni MT Black"/>
            </a:endParaRPr>
          </a:p>
        </p:txBody>
      </p:sp>
      <p:cxnSp>
        <p:nvCxnSpPr>
          <p:cNvPr id="23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2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8</a:t>
            </a:r>
          </a:p>
        </p:txBody>
      </p:sp>
      <p:pic>
        <p:nvPicPr>
          <p:cNvPr id="25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26053" y="1724820"/>
            <a:ext cx="8984654" cy="3657651"/>
          </a:xfrm>
          <a:prstGeom prst="rect">
            <a:avLst/>
          </a:prstGeom>
        </p:spPr>
      </p:pic>
      <p:grpSp>
        <p:nvGrpSpPr>
          <p:cNvPr id="26" name="그룹 7"/>
          <p:cNvGrpSpPr/>
          <p:nvPr/>
        </p:nvGrpSpPr>
        <p:grpSpPr>
          <a:xfrm>
            <a:off x="349249" y="1718904"/>
            <a:ext cx="2240689" cy="4457359"/>
            <a:chOff x="2161774" y="1076326"/>
            <a:chExt cx="2709948" cy="5390847"/>
          </a:xfrm>
        </p:grpSpPr>
        <p:grpSp>
          <p:nvGrpSpPr>
            <p:cNvPr id="27" name="그룹 8"/>
            <p:cNvGrpSpPr/>
            <p:nvPr/>
          </p:nvGrpSpPr>
          <p:grpSpPr>
            <a:xfrm>
              <a:off x="2161774" y="1076326"/>
              <a:ext cx="2709948" cy="5390847"/>
              <a:chOff x="2161774" y="1076326"/>
              <a:chExt cx="2709948" cy="5390847"/>
            </a:xfrm>
          </p:grpSpPr>
          <p:sp>
            <p:nvSpPr>
              <p:cNvPr id="28" name="사각형: 둥근 모서리 11"/>
              <p:cNvSpPr/>
              <p:nvPr/>
            </p:nvSpPr>
            <p:spPr>
              <a:xfrm>
                <a:off x="2176147" y="1076326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4D57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Noto Sans KR SemiBold"/>
                    <a:ea typeface="Noto Sans KR SemiBold"/>
                  </a:rPr>
                  <a:t>App Start</a:t>
                </a:r>
                <a:endParaRPr lang="ko-KR" altLang="en-US" sz="1400">
                  <a:solidFill>
                    <a:schemeClr val="bg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29" name="사각형: 둥근 모서리 12"/>
              <p:cNvSpPr/>
              <p:nvPr/>
            </p:nvSpPr>
            <p:spPr>
              <a:xfrm>
                <a:off x="2176146" y="1629832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F0ECE4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>
                    <a:solidFill>
                      <a:schemeClr val="tx1"/>
                    </a:solidFill>
                    <a:latin typeface="Noto Sans KR SemiBold"/>
                    <a:ea typeface="Noto Sans KR SemiBold"/>
                  </a:rPr>
                  <a:t>pjKivyLogin &amp; pjMydb</a:t>
                </a:r>
                <a:endParaRPr lang="ko-KR" altLang="en-US" sz="1200">
                  <a:solidFill>
                    <a:schemeClr val="tx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30" name="사각형: 둥근 모서리 13"/>
              <p:cNvSpPr/>
              <p:nvPr/>
            </p:nvSpPr>
            <p:spPr>
              <a:xfrm>
                <a:off x="2176146" y="2183338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F0ECE4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>
                    <a:solidFill>
                      <a:schemeClr val="tx1"/>
                    </a:solidFill>
                    <a:latin typeface="Noto Sans KR SemiBold"/>
                    <a:ea typeface="Noto Sans KR SemiBold"/>
                  </a:rPr>
                  <a:t>pjQtui</a:t>
                </a:r>
                <a:endParaRPr lang="ko-KR" altLang="en-US" sz="1200">
                  <a:solidFill>
                    <a:schemeClr val="tx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31" name="사각형: 둥근 모서리 14"/>
              <p:cNvSpPr/>
              <p:nvPr/>
            </p:nvSpPr>
            <p:spPr>
              <a:xfrm>
                <a:off x="2176145" y="3290350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F0ECE4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Noto Sans KR SemiBold"/>
                    <a:ea typeface="Noto Sans KR SemiBold"/>
                  </a:rPr>
                  <a:t>pjMain or pjNologin</a:t>
                </a:r>
              </a:p>
            </p:txBody>
          </p:sp>
          <p:sp>
            <p:nvSpPr>
              <p:cNvPr id="32" name="사각형: 둥근 모서리 15"/>
              <p:cNvSpPr/>
              <p:nvPr/>
            </p:nvSpPr>
            <p:spPr>
              <a:xfrm>
                <a:off x="2176145" y="3843856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F0ECE4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>
                    <a:solidFill>
                      <a:schemeClr val="tx1"/>
                    </a:solidFill>
                    <a:latin typeface="Noto Sans KR SemiBold"/>
                    <a:ea typeface="Noto Sans KR SemiBold"/>
                  </a:rPr>
                  <a:t>pjScrap</a:t>
                </a:r>
                <a:endParaRPr lang="ko-KR" altLang="en-US" sz="1200">
                  <a:solidFill>
                    <a:schemeClr val="tx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33" name="사각형: 둥근 모서리 16"/>
              <p:cNvSpPr/>
              <p:nvPr/>
            </p:nvSpPr>
            <p:spPr>
              <a:xfrm>
                <a:off x="2176145" y="4397362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F0ECE4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>
                    <a:solidFill>
                      <a:schemeClr val="tx1"/>
                    </a:solidFill>
                    <a:latin typeface="Noto Sans KR SemiBold"/>
                    <a:ea typeface="Noto Sans KR SemiBold"/>
                  </a:rPr>
                  <a:t>pjDownStock</a:t>
                </a:r>
                <a:endParaRPr lang="ko-KR" altLang="en-US" sz="1200">
                  <a:solidFill>
                    <a:schemeClr val="tx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34" name="사각형: 둥근 모서리 17"/>
              <p:cNvSpPr/>
              <p:nvPr/>
            </p:nvSpPr>
            <p:spPr>
              <a:xfrm>
                <a:off x="2161776" y="4950868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F0ECE4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>
                    <a:solidFill>
                      <a:schemeClr val="tx1"/>
                    </a:solidFill>
                    <a:latin typeface="Noto Sans KR SemiBold"/>
                    <a:ea typeface="Noto Sans KR SemiBold"/>
                  </a:rPr>
                  <a:t>pjMydb</a:t>
                </a:r>
                <a:endParaRPr lang="ko-KR" altLang="en-US" sz="1200">
                  <a:solidFill>
                    <a:schemeClr val="tx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35" name="사각형: 둥근 모서리 18"/>
              <p:cNvSpPr/>
              <p:nvPr/>
            </p:nvSpPr>
            <p:spPr>
              <a:xfrm>
                <a:off x="2161776" y="5504374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F0ECE4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>
                    <a:solidFill>
                      <a:schemeClr val="tx1"/>
                    </a:solidFill>
                    <a:latin typeface="Noto Sans KR SemiBold"/>
                    <a:ea typeface="Noto Sans KR SemiBold"/>
                  </a:rPr>
                  <a:t>pjDownStock</a:t>
                </a:r>
                <a:endParaRPr lang="ko-KR" altLang="en-US" sz="1200">
                  <a:solidFill>
                    <a:schemeClr val="tx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36" name="사각형: 둥근 모서리 19"/>
              <p:cNvSpPr/>
              <p:nvPr/>
            </p:nvSpPr>
            <p:spPr>
              <a:xfrm>
                <a:off x="2161774" y="2736844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4D5747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Noto Sans KR SemiBold"/>
                    <a:ea typeface="Noto Sans KR SemiBold"/>
                  </a:rPr>
                  <a:t>Loop Start</a:t>
                </a:r>
                <a:endParaRPr lang="ko-KR" altLang="en-US" sz="1400">
                  <a:solidFill>
                    <a:schemeClr val="bg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37" name="사각형: 둥근 모서리 20"/>
              <p:cNvSpPr/>
              <p:nvPr/>
            </p:nvSpPr>
            <p:spPr>
              <a:xfrm>
                <a:off x="2161775" y="6057881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4D5747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Noto Sans KR SemiBold"/>
                    <a:ea typeface="Noto Sans KR SemiBold"/>
                  </a:rPr>
                  <a:t>Repeat Loop</a:t>
                </a:r>
                <a:endParaRPr lang="ko-KR" altLang="en-US" sz="1400">
                  <a:solidFill>
                    <a:schemeClr val="bg1"/>
                  </a:solidFill>
                  <a:latin typeface="Noto Sans KR SemiBold"/>
                  <a:ea typeface="Noto Sans KR SemiBold"/>
                </a:endParaRPr>
              </a:p>
            </p:txBody>
          </p:sp>
        </p:grpSp>
        <p:cxnSp>
          <p:nvCxnSpPr>
            <p:cNvPr id="38" name="연결선: 구부러짐 9"/>
            <p:cNvCxnSpPr>
              <a:stCxn id="37" idx="1"/>
              <a:endCxn id="36" idx="1"/>
            </p:cNvCxnSpPr>
            <p:nvPr/>
          </p:nvCxnSpPr>
          <p:spPr>
            <a:xfrm rot="10800000">
              <a:off x="2161775" y="2941491"/>
              <a:ext cx="1" cy="3321037"/>
            </a:xfrm>
            <a:prstGeom prst="curvedConnector3">
              <a:avLst>
                <a:gd name="adj1" fmla="val 2286010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연결선: 구부러짐 10"/>
            <p:cNvCxnSpPr>
              <a:stCxn id="36" idx="3"/>
              <a:endCxn id="37" idx="3"/>
            </p:cNvCxnSpPr>
            <p:nvPr/>
          </p:nvCxnSpPr>
          <p:spPr>
            <a:xfrm>
              <a:off x="4857349" y="2941490"/>
              <a:ext cx="1" cy="3321037"/>
            </a:xfrm>
            <a:prstGeom prst="curvedConnector3">
              <a:avLst>
                <a:gd name="adj1" fmla="val 2286010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직사각형 24"/>
          <p:cNvSpPr/>
          <p:nvPr/>
        </p:nvSpPr>
        <p:spPr>
          <a:xfrm>
            <a:off x="192088" y="765971"/>
            <a:ext cx="2460873" cy="455605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ko-KR" altLang="en-US" b="1">
                <a:solidFill>
                  <a:schemeClr val="tx1"/>
                </a:solidFill>
              </a:rPr>
              <a:t>프로세스 흐름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7"/>
          <p:cNvSpPr txBox="1"/>
          <p:nvPr/>
        </p:nvSpPr>
        <p:spPr>
          <a:xfrm>
            <a:off x="101166" y="141069"/>
            <a:ext cx="462894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4D5747"/>
                </a:solidFill>
                <a:latin typeface="Bodoni MT Black"/>
              </a:rPr>
              <a:t>Team Position_</a:t>
            </a:r>
            <a:r>
              <a:rPr lang="ko-KR" altLang="en-US" sz="2000" b="1">
                <a:solidFill>
                  <a:srgbClr val="4D5747"/>
                </a:solidFill>
                <a:latin typeface="Bodoni MT Black"/>
              </a:rPr>
              <a:t>프로젝트 팀원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49777" y="1363843"/>
            <a:ext cx="2666084" cy="5312833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4" name="직사각형 23"/>
          <p:cNvSpPr/>
          <p:nvPr/>
        </p:nvSpPr>
        <p:spPr>
          <a:xfrm>
            <a:off x="6289239" y="1361900"/>
            <a:ext cx="2666084" cy="5312833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5" name="직사각형 24"/>
          <p:cNvSpPr/>
          <p:nvPr/>
        </p:nvSpPr>
        <p:spPr>
          <a:xfrm>
            <a:off x="9330920" y="1363843"/>
            <a:ext cx="2666084" cy="5312833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2" name="직사각형 21"/>
          <p:cNvSpPr/>
          <p:nvPr/>
        </p:nvSpPr>
        <p:spPr>
          <a:xfrm>
            <a:off x="203305" y="1363843"/>
            <a:ext cx="2666084" cy="5312833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사각형: 둥근 모서리 9"/>
          <p:cNvSpPr/>
          <p:nvPr/>
        </p:nvSpPr>
        <p:spPr>
          <a:xfrm>
            <a:off x="203305" y="776506"/>
            <a:ext cx="2660753" cy="973666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Noto Sans KR Black"/>
                <a:ea typeface="Noto Sans KR Black"/>
              </a:rPr>
              <a:t>한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석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희</a:t>
            </a:r>
          </a:p>
        </p:txBody>
      </p:sp>
      <p:sp>
        <p:nvSpPr>
          <p:cNvPr id="11" name="사각형: 둥근 모서리 10"/>
          <p:cNvSpPr/>
          <p:nvPr/>
        </p:nvSpPr>
        <p:spPr>
          <a:xfrm>
            <a:off x="3242820" y="783166"/>
            <a:ext cx="2667921" cy="973666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Noto Sans KR Black"/>
                <a:ea typeface="Noto Sans KR Black"/>
              </a:rPr>
              <a:t>박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이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슬</a:t>
            </a:r>
          </a:p>
        </p:txBody>
      </p:sp>
      <p:sp>
        <p:nvSpPr>
          <p:cNvPr id="12" name="사각형: 둥근 모서리 11"/>
          <p:cNvSpPr/>
          <p:nvPr/>
        </p:nvSpPr>
        <p:spPr>
          <a:xfrm>
            <a:off x="6289503" y="783166"/>
            <a:ext cx="2659606" cy="973666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Noto Sans KR Black"/>
                <a:ea typeface="Noto Sans KR Black"/>
              </a:rPr>
              <a:t>김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정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빈</a:t>
            </a:r>
          </a:p>
        </p:txBody>
      </p:sp>
      <p:sp>
        <p:nvSpPr>
          <p:cNvPr id="13" name="사각형: 둥근 모서리 12"/>
          <p:cNvSpPr/>
          <p:nvPr/>
        </p:nvSpPr>
        <p:spPr>
          <a:xfrm>
            <a:off x="9327871" y="777978"/>
            <a:ext cx="2669133" cy="973666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Noto Sans KR Black"/>
                <a:ea typeface="Noto Sans KR Black"/>
              </a:rPr>
              <a:t>장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으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뜸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ln w="12700">
            <a:solidFill>
              <a:srgbClr val="6F7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89239" y="1751244"/>
            <a:ext cx="2552764" cy="3538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프론트 엔드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Main Window,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Sub Window </a:t>
            </a:r>
            <a:r>
              <a:rPr lang="ko-KR" altLang="en-US" sz="1200">
                <a:latin typeface="Noto Sans KR ExtraLight"/>
                <a:ea typeface="Noto Sans KR ExtraLight"/>
              </a:rPr>
              <a:t>데이터 연결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데이터 시각화를 통한 그래프 구현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백 엔드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 GUI</a:t>
            </a:r>
            <a:r>
              <a:rPr lang="ko-KR" altLang="en-US" sz="1200">
                <a:latin typeface="Noto Sans KR ExtraLight"/>
                <a:ea typeface="Noto Sans KR ExtraLight"/>
              </a:rPr>
              <a:t> 삽입 금융데이터 크롤링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디자인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Main Window Qt Designer </a:t>
            </a:r>
            <a:r>
              <a:rPr lang="ko-KR" altLang="en-US" sz="1200">
                <a:latin typeface="Noto Sans KR ExtraLight"/>
                <a:ea typeface="Noto Sans KR ExtraLight"/>
              </a:rPr>
              <a:t>적용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Sub Window</a:t>
            </a:r>
            <a:r>
              <a:rPr lang="en-US" altLang="ko-KR" sz="1200">
                <a:latin typeface="Noto Sans KR ExtraLight"/>
                <a:ea typeface="Noto Sans KR ExtraLight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Qt</a:t>
            </a:r>
            <a:r>
              <a:rPr lang="en-US" altLang="ko-KR" sz="1200">
                <a:latin typeface="Noto Sans KR ExtraLight"/>
                <a:ea typeface="Noto Sans KR ExtraLight"/>
              </a:rPr>
              <a:t> Designer </a:t>
            </a:r>
            <a:r>
              <a:rPr lang="ko-KR" altLang="en-US" sz="1200">
                <a:latin typeface="Noto Sans KR ExtraLight"/>
                <a:ea typeface="Noto Sans KR ExtraLight"/>
              </a:rPr>
              <a:t>적용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테스트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</a:p>
          <a:p>
            <a:pPr lvl="0">
              <a:defRPr/>
            </a:pPr>
            <a:r>
              <a:rPr lang="en-US" altLang="ko-KR" sz="1200" spc="-100">
                <a:latin typeface="Noto Sans KR ExtraLight"/>
                <a:ea typeface="Noto Sans KR ExtraLight"/>
              </a:rPr>
              <a:t>DB </a:t>
            </a:r>
            <a:r>
              <a:rPr lang="ko-KR" altLang="en-US" sz="1200" spc="-100">
                <a:latin typeface="Noto Sans KR ExtraLight"/>
                <a:ea typeface="Noto Sans KR ExtraLight"/>
              </a:rPr>
              <a:t>연결 및 데이터 관리 </a:t>
            </a:r>
            <a:r>
              <a:rPr lang="en-US" altLang="ko-KR" sz="1200" spc="-100">
                <a:latin typeface="Noto Sans KR ExtraLight"/>
                <a:ea typeface="Noto Sans KR ExtraLight"/>
              </a:rPr>
              <a:t>TEST</a:t>
            </a:r>
            <a:r>
              <a:rPr lang="ko-KR" altLang="en-US" sz="1200" spc="-100">
                <a:latin typeface="Noto Sans KR ExtraLight"/>
                <a:ea typeface="Noto Sans KR ExtraLight"/>
              </a:rPr>
              <a:t> 코드 작성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금융데이터 스크래핑 </a:t>
            </a:r>
            <a:r>
              <a:rPr lang="en-US" altLang="ko-KR" sz="1200">
                <a:latin typeface="Noto Sans KR ExtraLight"/>
                <a:ea typeface="Noto Sans KR ExtraLight"/>
              </a:rPr>
              <a:t>TEST </a:t>
            </a:r>
            <a:r>
              <a:rPr lang="ko-KR" altLang="en-US" sz="1200">
                <a:latin typeface="Noto Sans KR ExtraLight"/>
                <a:ea typeface="Noto Sans KR ExtraLight"/>
              </a:rPr>
              <a:t>코드 작성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프로젝트 문서화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프로젝트 </a:t>
            </a:r>
            <a:r>
              <a:rPr lang="en-US" altLang="ko-KR" sz="1200">
                <a:latin typeface="Noto Sans KR ExtraLight"/>
                <a:ea typeface="Noto Sans KR ExtraLight"/>
              </a:rPr>
              <a:t>PPT</a:t>
            </a:r>
            <a:r>
              <a:rPr lang="ko-KR" altLang="en-US" sz="1200">
                <a:latin typeface="Noto Sans KR ExtraLight"/>
                <a:ea typeface="Noto Sans KR ExtraLight"/>
              </a:rPr>
              <a:t> 작성</a:t>
            </a: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8062" y="1751244"/>
            <a:ext cx="255276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chemeClr val="tx1"/>
                </a:solidFill>
                <a:latin typeface="Noto Sans KR SemiBold"/>
                <a:ea typeface="Noto Sans KR SemiBold"/>
              </a:rPr>
              <a:t>프론트 엔드</a:t>
            </a:r>
            <a:r>
              <a:rPr lang="en-US" altLang="ko-KR" sz="1400" dirty="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 dirty="0">
                <a:latin typeface="Noto Sans KR ExtraLight"/>
                <a:ea typeface="Noto Sans KR ExtraLight"/>
              </a:rPr>
              <a:t>Login &amp; Join Page Popup </a:t>
            </a:r>
            <a:r>
              <a:rPr lang="ko-KR" altLang="en-US" sz="1200" dirty="0">
                <a:latin typeface="Noto Sans KR ExtraLight"/>
                <a:ea typeface="Noto Sans KR ExtraLight"/>
              </a:rPr>
              <a:t>개발</a:t>
            </a:r>
          </a:p>
          <a:p>
            <a:pPr lvl="0">
              <a:defRPr/>
            </a:pPr>
            <a:endParaRPr lang="en-US" altLang="ko-KR" sz="1200" dirty="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 dirty="0">
                <a:solidFill>
                  <a:schemeClr val="tx1"/>
                </a:solidFill>
                <a:latin typeface="Noto Sans KR SemiBold"/>
                <a:ea typeface="Noto Sans KR SemiBold"/>
              </a:rPr>
              <a:t>디자인 </a:t>
            </a:r>
            <a:r>
              <a:rPr lang="en-US" altLang="ko-KR" sz="1400" dirty="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 dirty="0">
                <a:latin typeface="Noto Sans KR ExtraLight"/>
                <a:ea typeface="Noto Sans KR ExtraLight"/>
              </a:rPr>
              <a:t>Login &amp; Join page </a:t>
            </a:r>
            <a:r>
              <a:rPr lang="ko-KR" altLang="en-US" sz="1200" dirty="0">
                <a:latin typeface="Noto Sans KR ExtraLight"/>
                <a:ea typeface="Noto Sans KR ExtraLight"/>
              </a:rPr>
              <a:t>개발</a:t>
            </a:r>
          </a:p>
          <a:p>
            <a:pPr lvl="0">
              <a:defRPr/>
            </a:pPr>
            <a:r>
              <a:rPr lang="en-US" altLang="ko-KR" sz="1200" dirty="0">
                <a:latin typeface="Noto Sans KR ExtraLight"/>
                <a:ea typeface="Noto Sans KR ExtraLight"/>
              </a:rPr>
              <a:t>Main window</a:t>
            </a:r>
            <a:r>
              <a:rPr lang="ko-KR" altLang="en-US" sz="1200" dirty="0">
                <a:latin typeface="Noto Sans KR ExtraLight"/>
                <a:ea typeface="Noto Sans KR ExtraLight"/>
              </a:rPr>
              <a:t> 전체 디자인 개발</a:t>
            </a:r>
          </a:p>
          <a:p>
            <a:pPr lvl="0">
              <a:defRPr/>
            </a:pPr>
            <a:endParaRPr lang="en-US" altLang="ko-KR" sz="1200" dirty="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 dirty="0">
                <a:solidFill>
                  <a:schemeClr val="tx1"/>
                </a:solidFill>
                <a:latin typeface="Noto Sans KR SemiBold"/>
                <a:ea typeface="Noto Sans KR SemiBold"/>
              </a:rPr>
              <a:t>테스트 </a:t>
            </a:r>
            <a:r>
              <a:rPr lang="en-US" altLang="ko-KR" sz="1400" dirty="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</a:p>
          <a:p>
            <a:pPr lvl="0">
              <a:defRPr/>
            </a:pPr>
            <a:r>
              <a:rPr lang="en-US" altLang="ko-KR" sz="1200" dirty="0">
                <a:latin typeface="Noto Sans KR ExtraLight"/>
                <a:ea typeface="Noto Sans KR ExtraLight"/>
              </a:rPr>
              <a:t>DB </a:t>
            </a:r>
            <a:r>
              <a:rPr lang="ko-KR" altLang="en-US" sz="1200" dirty="0">
                <a:latin typeface="Noto Sans KR ExtraLight"/>
                <a:ea typeface="Noto Sans KR ExtraLight"/>
              </a:rPr>
              <a:t>상호작용 금융데이터 </a:t>
            </a:r>
            <a:r>
              <a:rPr lang="en-US" altLang="ko-KR" sz="1200" dirty="0">
                <a:latin typeface="Noto Sans KR ExtraLight"/>
                <a:ea typeface="Noto Sans KR ExtraLight"/>
              </a:rPr>
              <a:t>TEST </a:t>
            </a:r>
            <a:r>
              <a:rPr lang="ko-KR" altLang="en-US" sz="1200" dirty="0">
                <a:latin typeface="Noto Sans KR ExtraLight"/>
                <a:ea typeface="Noto Sans KR ExtraLight"/>
              </a:rPr>
              <a:t> 진행</a:t>
            </a:r>
          </a:p>
          <a:p>
            <a:pPr lvl="0">
              <a:defRPr/>
            </a:pPr>
            <a:endParaRPr lang="en-US" altLang="ko-KR" sz="1200" dirty="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 dirty="0">
                <a:solidFill>
                  <a:schemeClr val="tx1"/>
                </a:solidFill>
                <a:latin typeface="Noto Sans KR SemiBold"/>
                <a:ea typeface="Noto Sans KR SemiBold"/>
              </a:rPr>
              <a:t>프로젝트 문서화 </a:t>
            </a:r>
            <a:r>
              <a:rPr lang="en-US" altLang="ko-KR" sz="1400" dirty="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 dirty="0">
                <a:latin typeface="Noto Sans KR ExtraLight"/>
                <a:ea typeface="Noto Sans KR ExtraLight"/>
              </a:rPr>
              <a:t>TEST</a:t>
            </a:r>
            <a:r>
              <a:rPr lang="ko-KR" altLang="en-US" sz="1200" dirty="0">
                <a:latin typeface="Noto Sans KR ExtraLight"/>
                <a:ea typeface="Noto Sans KR ExtraLight"/>
              </a:rPr>
              <a:t> </a:t>
            </a:r>
            <a:r>
              <a:rPr lang="en-US" altLang="ko-KR" sz="1200" dirty="0">
                <a:latin typeface="Noto Sans KR ExtraLight"/>
                <a:ea typeface="Noto Sans KR ExtraLight"/>
              </a:rPr>
              <a:t>REPORT</a:t>
            </a:r>
            <a:r>
              <a:rPr lang="ko-KR" altLang="en-US" sz="1200" dirty="0">
                <a:latin typeface="Noto Sans KR ExtraLight"/>
                <a:ea typeface="Noto Sans KR ExtraLight"/>
              </a:rPr>
              <a:t> 작성</a:t>
            </a:r>
          </a:p>
          <a:p>
            <a:pPr lvl="0">
              <a:defRPr/>
            </a:pPr>
            <a:endParaRPr lang="en-US" altLang="ko-KR" sz="1200" dirty="0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49540" y="1751244"/>
            <a:ext cx="2552764" cy="4296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프로젝트 관리 실무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팀 업무 파트 분배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SemiBold"/>
              <a:ea typeface="Noto Sans KR SemiBold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프론트 엔드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전체 프로젝트 </a:t>
            </a:r>
            <a:r>
              <a:rPr lang="en-US" altLang="ko-KR" sz="1200">
                <a:latin typeface="Noto Sans KR ExtraLight"/>
                <a:ea typeface="Noto Sans KR ExtraLight"/>
              </a:rPr>
              <a:t>UI </a:t>
            </a:r>
            <a:r>
              <a:rPr lang="ko-KR" altLang="en-US" sz="1200">
                <a:latin typeface="Noto Sans KR ExtraLight"/>
                <a:ea typeface="Noto Sans KR ExtraLight"/>
              </a:rPr>
              <a:t>설계 및 개발</a:t>
            </a:r>
          </a:p>
          <a:p>
            <a:pPr lvl="0">
              <a:defRPr/>
            </a:pPr>
            <a:endParaRPr lang="en-US" altLang="ko-KR" sz="1200"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백 엔드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로그인 정규 표현식 적용 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디자인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Login &amp; Join page </a:t>
            </a:r>
            <a:r>
              <a:rPr lang="ko-KR" altLang="en-US" sz="1200">
                <a:latin typeface="Noto Sans KR ExtraLight"/>
                <a:ea typeface="Noto Sans KR ExtraLight"/>
              </a:rPr>
              <a:t>개발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Main window</a:t>
            </a:r>
            <a:r>
              <a:rPr lang="ko-KR" altLang="en-US" sz="1200">
                <a:latin typeface="Noto Sans KR ExtraLight"/>
                <a:ea typeface="Noto Sans KR ExtraLight"/>
              </a:rPr>
              <a:t> 전체 디자인 개발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테스트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TEST CASE </a:t>
            </a:r>
            <a:r>
              <a:rPr lang="ko-KR" altLang="en-US" sz="1200">
                <a:latin typeface="Noto Sans KR ExtraLight"/>
                <a:ea typeface="Noto Sans KR ExtraLight"/>
              </a:rPr>
              <a:t>시나리오 작성 및 실행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GUI·DB TEST </a:t>
            </a:r>
            <a:r>
              <a:rPr lang="ko-KR" altLang="en-US" sz="1200">
                <a:latin typeface="Noto Sans KR ExtraLight"/>
                <a:ea typeface="Noto Sans KR ExtraLight"/>
              </a:rPr>
              <a:t>초안</a:t>
            </a:r>
            <a:r>
              <a:rPr lang="en-US" altLang="ko-KR" sz="1200">
                <a:latin typeface="Noto Sans KR ExtraLight"/>
                <a:ea typeface="Noto Sans KR ExtraLight"/>
              </a:rPr>
              <a:t> </a:t>
            </a:r>
            <a:r>
              <a:rPr lang="ko-KR" altLang="en-US" sz="1200">
                <a:latin typeface="Noto Sans KR ExtraLight"/>
                <a:ea typeface="Noto Sans KR ExtraLight"/>
              </a:rPr>
              <a:t>코드 작성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프로젝트 문서화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요구사항 조사서 작성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W</a:t>
            </a:r>
            <a:r>
              <a:rPr lang="en-US" altLang="ko-KR" sz="1200">
                <a:latin typeface="Noto Sans KR ExtraLight"/>
                <a:ea typeface="Noto Sans KR ExtraLight"/>
              </a:rPr>
              <a:t>BS </a:t>
            </a:r>
            <a:r>
              <a:rPr lang="ko-KR" altLang="en-US" sz="1200">
                <a:latin typeface="Noto Sans KR ExtraLight"/>
                <a:ea typeface="Noto Sans KR ExtraLight"/>
              </a:rPr>
              <a:t>작성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TEST REPORT </a:t>
            </a:r>
            <a:r>
              <a:rPr lang="ko-KR" altLang="en-US" sz="1200">
                <a:latin typeface="Noto Sans KR ExtraLight"/>
                <a:ea typeface="Noto Sans KR ExtraLight"/>
              </a:rPr>
              <a:t>작성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프로젝트 </a:t>
            </a:r>
            <a:r>
              <a:rPr lang="en-US" altLang="ko-KR" sz="1200">
                <a:latin typeface="Noto Sans KR ExtraLight"/>
                <a:ea typeface="Noto Sans KR ExtraLight"/>
              </a:rPr>
              <a:t>PPT</a:t>
            </a:r>
            <a:r>
              <a:rPr lang="ko-KR" altLang="en-US" sz="1200">
                <a:latin typeface="Noto Sans KR ExtraLight"/>
                <a:ea typeface="Noto Sans KR ExtraLight"/>
              </a:rPr>
              <a:t> 작성</a:t>
            </a: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3305" y="1751244"/>
            <a:ext cx="2701441" cy="331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프론트 엔드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Login &amp; Join Page Popup </a:t>
            </a:r>
            <a:r>
              <a:rPr lang="ko-KR" altLang="en-US" sz="1200">
                <a:latin typeface="Noto Sans KR ExtraLight"/>
                <a:ea typeface="Noto Sans KR ExtraLight"/>
              </a:rPr>
              <a:t>개발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백 엔드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금융데이터 수집 및 관리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금융데이터 예측 모델 개발 및 실행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전체 </a:t>
            </a:r>
            <a:r>
              <a:rPr lang="en-US" altLang="ko-KR" sz="1200">
                <a:latin typeface="Noto Sans KR ExtraLight"/>
                <a:ea typeface="Noto Sans KR ExtraLight"/>
              </a:rPr>
              <a:t>Data Base </a:t>
            </a:r>
            <a:r>
              <a:rPr lang="ko-KR" altLang="en-US" sz="1200">
                <a:latin typeface="Noto Sans KR ExtraLight"/>
                <a:ea typeface="Noto Sans KR ExtraLight"/>
              </a:rPr>
              <a:t>설계 및 관리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로그인 및 회원가입 시스템 개발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테스트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GUI TEST </a:t>
            </a:r>
            <a:r>
              <a:rPr lang="ko-KR" altLang="en-US" sz="1200">
                <a:latin typeface="Noto Sans KR ExtraLight"/>
                <a:ea typeface="Noto Sans KR ExtraLight"/>
              </a:rPr>
              <a:t>코드 작성</a:t>
            </a:r>
          </a:p>
          <a:p>
            <a:pPr lvl="0">
              <a:defRPr/>
            </a:pPr>
            <a:r>
              <a:rPr lang="en-US" altLang="ko-KR" sz="1200" spc="-100">
                <a:latin typeface="Noto Sans KR ExtraLight"/>
                <a:ea typeface="Noto Sans KR ExtraLight"/>
              </a:rPr>
              <a:t>DB·</a:t>
            </a:r>
            <a:r>
              <a:rPr lang="ko-KR" altLang="en-US" sz="1200" spc="-100">
                <a:latin typeface="Noto Sans KR ExtraLight"/>
                <a:ea typeface="Noto Sans KR ExtraLight"/>
              </a:rPr>
              <a:t>금융데이터 상호작용 </a:t>
            </a:r>
            <a:r>
              <a:rPr lang="en-US" altLang="ko-KR" sz="1200" spc="-100">
                <a:latin typeface="Noto Sans KR ExtraLight"/>
                <a:ea typeface="Noto Sans KR ExtraLight"/>
              </a:rPr>
              <a:t>TEST </a:t>
            </a:r>
            <a:r>
              <a:rPr lang="ko-KR" altLang="en-US" sz="1200" spc="-100">
                <a:latin typeface="Noto Sans KR ExtraLight"/>
                <a:ea typeface="Noto Sans KR ExtraLight"/>
              </a:rPr>
              <a:t>코드 작성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머신 러닝 예측 정확도 </a:t>
            </a:r>
            <a:r>
              <a:rPr lang="en-US" altLang="ko-KR" sz="1200">
                <a:latin typeface="Noto Sans KR ExtraLight"/>
                <a:ea typeface="Noto Sans KR ExtraLight"/>
              </a:rPr>
              <a:t>TEST </a:t>
            </a:r>
            <a:r>
              <a:rPr lang="ko-KR" altLang="en-US" sz="1200">
                <a:latin typeface="Noto Sans KR ExtraLight"/>
                <a:ea typeface="Noto Sans KR ExtraLight"/>
              </a:rPr>
              <a:t>코드 작성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프로젝트 문서화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TEST</a:t>
            </a:r>
            <a:r>
              <a:rPr lang="ko-KR" altLang="en-US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REPORT</a:t>
            </a:r>
            <a:r>
              <a:rPr lang="ko-KR" altLang="en-US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 </a:t>
            </a:r>
            <a:r>
              <a:rPr lang="ko-KR" altLang="en-US" sz="1200">
                <a:latin typeface="Noto Sans KR ExtraLight"/>
                <a:ea typeface="Noto Sans KR ExtraLight"/>
              </a:rPr>
              <a:t>작성</a:t>
            </a:r>
          </a:p>
          <a:p>
            <a:pPr lvl="0">
              <a:defRPr/>
            </a:pPr>
            <a:r>
              <a:rPr lang="ko-KR" altLang="en-US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프로젝트 </a:t>
            </a: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PPT </a:t>
            </a:r>
            <a:r>
              <a:rPr lang="ko-KR" altLang="en-US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작성</a:t>
            </a: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2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24"/>
          <p:cNvSpPr/>
          <p:nvPr/>
        </p:nvSpPr>
        <p:spPr>
          <a:xfrm>
            <a:off x="8680980" y="783166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ko-KR" altLang="en-US" b="1">
                <a:solidFill>
                  <a:srgbClr val="FFFFFF"/>
                </a:solidFill>
              </a:rPr>
              <a:t>프로젝트 수행 순서</a:t>
            </a:r>
            <a:endParaRPr kumimoji="0" lang="en-US" altLang="ko-KR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083" y="783167"/>
            <a:ext cx="8239127" cy="5894917"/>
          </a:xfrm>
          <a:prstGeom prst="rect">
            <a:avLst/>
          </a:prstGeom>
        </p:spPr>
      </p:pic>
      <p:cxnSp>
        <p:nvCxnSpPr>
          <p:cNvPr id="12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13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5</a:t>
            </a:r>
            <a:endParaRPr kumimoji="0" lang="en-US" altLang="ko-KR" sz="1200" b="0" i="0" u="none" strike="noStrike" kern="1200" cap="none" spc="0" normalizeH="0" baseline="0" dirty="0">
              <a:solidFill>
                <a:srgbClr val="8C8C8C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5" name="직선 연결선 5"/>
          <p:cNvCxnSpPr/>
          <p:nvPr/>
        </p:nvCxnSpPr>
        <p:spPr>
          <a:xfrm rot="16200000" flipH="1">
            <a:off x="5613787" y="3728743"/>
            <a:ext cx="5891154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6"/>
          <p:cNvSpPr/>
          <p:nvPr/>
        </p:nvSpPr>
        <p:spPr>
          <a:xfrm>
            <a:off x="8682018" y="1376362"/>
            <a:ext cx="3321070" cy="5287771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18" name="직사각형 22"/>
          <p:cNvSpPr/>
          <p:nvPr/>
        </p:nvSpPr>
        <p:spPr>
          <a:xfrm>
            <a:off x="10945614" y="5515315"/>
            <a:ext cx="313771" cy="9946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22"/>
          <p:cNvSpPr/>
          <p:nvPr/>
        </p:nvSpPr>
        <p:spPr>
          <a:xfrm rot="5400000">
            <a:off x="10177236" y="5616248"/>
            <a:ext cx="313772" cy="14736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22"/>
          <p:cNvSpPr/>
          <p:nvPr/>
        </p:nvSpPr>
        <p:spPr>
          <a:xfrm>
            <a:off x="9419674" y="5515315"/>
            <a:ext cx="313771" cy="9946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사각형: 둥근 모서리 17"/>
          <p:cNvSpPr/>
          <p:nvPr/>
        </p:nvSpPr>
        <p:spPr>
          <a:xfrm>
            <a:off x="8881193" y="5091430"/>
            <a:ext cx="1405728" cy="885817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Noto Sans KR ExtraBold"/>
                <a:ea typeface="Noto Sans KR ExtraBold"/>
              </a:rPr>
              <a:t>데이터 머신 러닝</a:t>
            </a:r>
            <a:endParaRPr lang="en-US" altLang="ko-KR" sz="1200">
              <a:latin typeface="Noto Sans KR ExtraBold"/>
              <a:ea typeface="Noto Sans KR ExtraBold"/>
            </a:endParaRPr>
          </a:p>
        </p:txBody>
      </p:sp>
      <p:sp>
        <p:nvSpPr>
          <p:cNvPr id="22" name="사각형: 둥근 모서리 18"/>
          <p:cNvSpPr/>
          <p:nvPr/>
        </p:nvSpPr>
        <p:spPr>
          <a:xfrm>
            <a:off x="10400795" y="1452932"/>
            <a:ext cx="1405728" cy="885817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Noto Sans KR ExtraBold"/>
                <a:ea typeface="Noto Sans KR ExtraBold"/>
              </a:rPr>
              <a:t>프로젝트</a:t>
            </a:r>
          </a:p>
          <a:p>
            <a:pPr algn="ctr">
              <a:defRPr/>
            </a:pPr>
            <a:r>
              <a:rPr lang="ko-KR" altLang="en-US" sz="1200">
                <a:latin typeface="Noto Sans KR ExtraBold"/>
                <a:ea typeface="Noto Sans KR ExtraBold"/>
              </a:rPr>
              <a:t>보고서 작성</a:t>
            </a:r>
            <a:endParaRPr lang="en-US" altLang="ko-KR" sz="1200">
              <a:latin typeface="Noto Sans KR ExtraBold"/>
              <a:ea typeface="Noto Sans KR ExtraBold"/>
            </a:endParaRPr>
          </a:p>
        </p:txBody>
      </p:sp>
      <p:sp>
        <p:nvSpPr>
          <p:cNvPr id="23" name="화살표: 아래쪽 3"/>
          <p:cNvSpPr/>
          <p:nvPr/>
        </p:nvSpPr>
        <p:spPr>
          <a:xfrm>
            <a:off x="9265503" y="4608167"/>
            <a:ext cx="622113" cy="59606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화살표: 아래쪽 3"/>
          <p:cNvSpPr/>
          <p:nvPr/>
        </p:nvSpPr>
        <p:spPr>
          <a:xfrm flipV="1">
            <a:off x="10791444" y="2191183"/>
            <a:ext cx="622113" cy="59606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사각형: 둥근 모서리 19"/>
          <p:cNvSpPr/>
          <p:nvPr/>
        </p:nvSpPr>
        <p:spPr>
          <a:xfrm>
            <a:off x="10400797" y="2666829"/>
            <a:ext cx="1405728" cy="885817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Noto Sans KR ExtraBold"/>
                <a:ea typeface="Noto Sans KR ExtraBold"/>
              </a:rPr>
              <a:t>어플리케이션</a:t>
            </a:r>
          </a:p>
          <a:p>
            <a:pPr algn="ctr">
              <a:defRPr/>
            </a:pPr>
            <a:r>
              <a:rPr lang="ko-KR" altLang="en-US" sz="1200">
                <a:latin typeface="Noto Sans KR ExtraBold"/>
                <a:ea typeface="Noto Sans KR ExtraBold"/>
              </a:rPr>
              <a:t>테스트</a:t>
            </a:r>
            <a:endParaRPr lang="en-US" altLang="ko-KR" sz="1200">
              <a:latin typeface="Noto Sans KR ExtraBold"/>
              <a:ea typeface="Noto Sans KR ExtraBold"/>
            </a:endParaRPr>
          </a:p>
        </p:txBody>
      </p:sp>
      <p:sp>
        <p:nvSpPr>
          <p:cNvPr id="26" name="화살표: 아래쪽 3"/>
          <p:cNvSpPr/>
          <p:nvPr/>
        </p:nvSpPr>
        <p:spPr>
          <a:xfrm flipV="1">
            <a:off x="10791444" y="3388949"/>
            <a:ext cx="622113" cy="59606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사각형: 둥근 모서리 20"/>
          <p:cNvSpPr/>
          <p:nvPr/>
        </p:nvSpPr>
        <p:spPr>
          <a:xfrm>
            <a:off x="10400795" y="3880726"/>
            <a:ext cx="1405728" cy="885817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latin typeface="Noto Sans KR ExtraBold"/>
                <a:ea typeface="Noto Sans KR ExtraBold"/>
              </a:rPr>
              <a:t>UI </a:t>
            </a:r>
            <a:r>
              <a:rPr lang="ko-KR" altLang="en-US" sz="1200">
                <a:latin typeface="Noto Sans KR ExtraBold"/>
                <a:ea typeface="Noto Sans KR ExtraBold"/>
              </a:rPr>
              <a:t>설계</a:t>
            </a:r>
          </a:p>
          <a:p>
            <a:pPr algn="ctr">
              <a:defRPr/>
            </a:pPr>
            <a:r>
              <a:rPr lang="ko-KR" altLang="en-US" sz="1200">
                <a:latin typeface="Noto Sans KR ExtraBold"/>
                <a:ea typeface="Noto Sans KR ExtraBold"/>
              </a:rPr>
              <a:t>데이터 시각화</a:t>
            </a:r>
            <a:endParaRPr lang="en-US" altLang="ko-KR" sz="1200">
              <a:latin typeface="Noto Sans KR ExtraBold"/>
              <a:ea typeface="Noto Sans KR ExtraBold"/>
            </a:endParaRPr>
          </a:p>
        </p:txBody>
      </p:sp>
      <p:sp>
        <p:nvSpPr>
          <p:cNvPr id="28" name="사각형: 둥근 모서리 16"/>
          <p:cNvSpPr/>
          <p:nvPr/>
        </p:nvSpPr>
        <p:spPr>
          <a:xfrm>
            <a:off x="8881193" y="3878598"/>
            <a:ext cx="1405728" cy="885817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Noto Sans KR ExtraBold"/>
                <a:ea typeface="Noto Sans KR ExtraBold"/>
              </a:rPr>
              <a:t>데이터 수집</a:t>
            </a:r>
          </a:p>
          <a:p>
            <a:pPr algn="ctr">
              <a:defRPr/>
            </a:pPr>
            <a:r>
              <a:rPr lang="ko-KR" altLang="en-US" sz="1200" spc="-100">
                <a:latin typeface="Noto Sans KR ExtraBold"/>
                <a:ea typeface="Noto Sans KR ExtraBold"/>
              </a:rPr>
              <a:t>데이터 베이스 설계</a:t>
            </a:r>
            <a:endParaRPr lang="en-US" altLang="ko-KR" sz="1200" spc="-100">
              <a:latin typeface="Noto Sans KR ExtraBold"/>
              <a:ea typeface="Noto Sans KR ExtraBold"/>
            </a:endParaRPr>
          </a:p>
        </p:txBody>
      </p:sp>
      <p:sp>
        <p:nvSpPr>
          <p:cNvPr id="29" name="화살표: 아래쪽 3"/>
          <p:cNvSpPr/>
          <p:nvPr/>
        </p:nvSpPr>
        <p:spPr>
          <a:xfrm flipV="1">
            <a:off x="10791444" y="4608166"/>
            <a:ext cx="622113" cy="59606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화살표: 아래쪽 3"/>
          <p:cNvSpPr/>
          <p:nvPr/>
        </p:nvSpPr>
        <p:spPr>
          <a:xfrm>
            <a:off x="9265503" y="3388949"/>
            <a:ext cx="622113" cy="59606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사각형: 둥근 모서리 15"/>
          <p:cNvSpPr/>
          <p:nvPr/>
        </p:nvSpPr>
        <p:spPr>
          <a:xfrm>
            <a:off x="8881193" y="2665765"/>
            <a:ext cx="1405728" cy="885817"/>
          </a:xfrm>
          <a:prstGeom prst="roundRect">
            <a:avLst>
              <a:gd name="adj" fmla="val 16667"/>
            </a:avLst>
          </a:prstGeom>
          <a:solidFill>
            <a:srgbClr val="4D5747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프로젝트 주제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(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주식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)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 현황 조사</a:t>
            </a:r>
            <a:endParaRPr kumimoji="0" lang="en-US" altLang="ko-KR" sz="1200" b="0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sp>
        <p:nvSpPr>
          <p:cNvPr id="32" name="사각형: 둥근 모서리 21"/>
          <p:cNvSpPr/>
          <p:nvPr/>
        </p:nvSpPr>
        <p:spPr>
          <a:xfrm>
            <a:off x="10400795" y="5094623"/>
            <a:ext cx="1405728" cy="885817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Noto Sans KR ExtraBold"/>
                <a:ea typeface="Noto Sans KR ExtraBold"/>
              </a:rPr>
              <a:t>백엔드</a:t>
            </a:r>
          </a:p>
          <a:p>
            <a:pPr algn="ctr">
              <a:defRPr/>
            </a:pPr>
            <a:r>
              <a:rPr lang="ko-KR" altLang="en-US" sz="1200">
                <a:latin typeface="Noto Sans KR ExtraBold"/>
                <a:ea typeface="Noto Sans KR ExtraBold"/>
              </a:rPr>
              <a:t>데이터 링킹</a:t>
            </a:r>
            <a:endParaRPr lang="en-US" altLang="ko-KR" sz="1200">
              <a:latin typeface="Noto Sans KR ExtraBold"/>
              <a:ea typeface="Noto Sans KR ExtraBold"/>
            </a:endParaRPr>
          </a:p>
        </p:txBody>
      </p:sp>
      <p:sp>
        <p:nvSpPr>
          <p:cNvPr id="33" name="화살표: 아래쪽 3"/>
          <p:cNvSpPr/>
          <p:nvPr/>
        </p:nvSpPr>
        <p:spPr>
          <a:xfrm>
            <a:off x="9265502" y="2174618"/>
            <a:ext cx="622113" cy="59606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사각형: 둥근 모서리 13"/>
          <p:cNvSpPr/>
          <p:nvPr/>
        </p:nvSpPr>
        <p:spPr>
          <a:xfrm>
            <a:off x="8881193" y="1452932"/>
            <a:ext cx="1405728" cy="885817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Noto Sans KR ExtraBold"/>
                <a:ea typeface="Noto Sans KR ExtraBold"/>
              </a:rPr>
              <a:t>요구사항 분석</a:t>
            </a:r>
          </a:p>
          <a:p>
            <a:pPr algn="ctr">
              <a:defRPr/>
            </a:pPr>
            <a:r>
              <a:rPr lang="en-US" altLang="ko-KR" sz="1200">
                <a:latin typeface="Noto Sans KR ExtraBold"/>
                <a:ea typeface="Noto Sans KR ExtraBold"/>
              </a:rPr>
              <a:t>WBS </a:t>
            </a:r>
            <a:r>
              <a:rPr lang="ko-KR" altLang="en-US" sz="1200">
                <a:latin typeface="Noto Sans KR ExtraBold"/>
                <a:ea typeface="Noto Sans KR ExtraBold"/>
              </a:rPr>
              <a:t>작성</a:t>
            </a:r>
          </a:p>
        </p:txBody>
      </p:sp>
      <p:sp>
        <p:nvSpPr>
          <p:cNvPr id="35" name="화살표: 아래쪽 3"/>
          <p:cNvSpPr/>
          <p:nvPr/>
        </p:nvSpPr>
        <p:spPr>
          <a:xfrm rot="5400000" flipV="1">
            <a:off x="9956803" y="6055043"/>
            <a:ext cx="622113" cy="59606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7"/>
          <p:cNvSpPr txBox="1"/>
          <p:nvPr/>
        </p:nvSpPr>
        <p:spPr>
          <a:xfrm>
            <a:off x="101166" y="141069"/>
            <a:ext cx="337707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rgbClr val="4D5747"/>
                </a:solidFill>
                <a:latin typeface="Bodoni MT Black"/>
              </a:rPr>
              <a:t>Project </a:t>
            </a:r>
            <a:r>
              <a:rPr lang="en-US" altLang="ko-KR" sz="2800" b="1" dirty="0" err="1">
                <a:solidFill>
                  <a:srgbClr val="4D5747"/>
                </a:solidFill>
                <a:latin typeface="Bodoni MT Black"/>
              </a:rPr>
              <a:t>Order_</a:t>
            </a:r>
            <a:r>
              <a:rPr lang="en-US" altLang="ko-KR" sz="2000" b="1" dirty="0" err="1">
                <a:solidFill>
                  <a:srgbClr val="4D5747"/>
                </a:solidFill>
              </a:rPr>
              <a:t>wbs</a:t>
            </a:r>
            <a:endParaRPr lang="ko-KR" altLang="en-US" sz="2000" b="1" dirty="0">
              <a:solidFill>
                <a:srgbClr val="4D5747"/>
              </a:solidFill>
              <a:latin typeface="Bodoni MT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rot="16200000" flipH="1">
            <a:off x="5613787" y="3728743"/>
            <a:ext cx="5891154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8683486" y="1376363"/>
            <a:ext cx="3321802" cy="5292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주식 예측 자동화 프로그램</a:t>
            </a:r>
          </a:p>
          <a:p>
            <a:pPr lvl="0">
              <a:defRPr/>
            </a:pPr>
            <a:endParaRPr lang="ko-KR" altLang="en-US" sz="1600">
              <a:solidFill>
                <a:schemeClr val="tx1"/>
              </a:solidFill>
              <a:latin typeface="Noto Sans KR SemiBold"/>
              <a:ea typeface="Noto Sans KR SemiBold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■</a:t>
            </a:r>
            <a:r>
              <a:rPr lang="en-US" altLang="ko-KR" sz="1600">
                <a:solidFill>
                  <a:schemeClr val="tx1"/>
                </a:solidFill>
                <a:latin typeface="Noto Sans KR SemiBold"/>
                <a:ea typeface="Noto Sans KR SemiBold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기능적 요구사항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 spc="-100">
                <a:solidFill>
                  <a:schemeClr val="tx1"/>
                </a:solidFill>
                <a:latin typeface="Noto Sans KR Light"/>
                <a:ea typeface="Noto Sans KR Light"/>
              </a:rPr>
              <a:t>기존 주식 데이터를 활용한 예측 데이터 제공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회원 비회원별 페이지 분리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 spc="-100">
                <a:solidFill>
                  <a:schemeClr val="tx1"/>
                </a:solidFill>
                <a:latin typeface="Noto Sans KR Light"/>
                <a:ea typeface="Noto Sans KR Light"/>
              </a:rPr>
              <a:t>검색창을 통한 주식 데이터 종목 선택적 노출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주식 데이터 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DB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적재를 통한 데이터 관리</a:t>
            </a:r>
          </a:p>
          <a:p>
            <a:pPr>
              <a:lnSpc>
                <a:spcPct val="200000"/>
              </a:lnSpc>
              <a:defRPr/>
            </a:pPr>
            <a:endParaRPr lang="ko-KR" altLang="en-US" sz="120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■</a:t>
            </a:r>
            <a:r>
              <a:rPr lang="en-US" altLang="ko-KR" sz="1600">
                <a:solidFill>
                  <a:schemeClr val="tx1"/>
                </a:solidFill>
                <a:latin typeface="Noto Sans KR SemiBold"/>
                <a:ea typeface="Noto Sans KR SemiBold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비기능적 요구사항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유저 데이터 보안을 위한 암호화 작업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전체 기능 테스트를 통한 결함 관리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200" spc="-10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 spc="-100">
                <a:solidFill>
                  <a:schemeClr val="tx1"/>
                </a:solidFill>
                <a:latin typeface="Noto Sans KR Light"/>
                <a:ea typeface="Noto Sans KR Light"/>
              </a:rPr>
              <a:t>주식 데이터 예측 정확성에 대한 테스트 진행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그래픽 사용자 인터페이스 환경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(PC)</a:t>
            </a:r>
          </a:p>
          <a:p>
            <a:pPr>
              <a:lnSpc>
                <a:spcPct val="200000"/>
              </a:lnSpc>
              <a:defRPr/>
            </a:pPr>
            <a:endParaRPr lang="ko-KR" altLang="en-US" sz="1600">
              <a:solidFill>
                <a:schemeClr val="tx1"/>
              </a:solidFill>
              <a:latin typeface="Noto Sans KR SemiBold"/>
              <a:ea typeface="Noto Sans KR Semi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166" y="141069"/>
            <a:ext cx="472199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4D5747"/>
                </a:solidFill>
                <a:latin typeface="Bodoni MT Black"/>
              </a:rPr>
              <a:t>Project Order</a:t>
            </a:r>
            <a:r>
              <a:rPr lang="en-US" altLang="ko-KR" sz="2000" b="1">
                <a:solidFill>
                  <a:srgbClr val="4D5747"/>
                </a:solidFill>
                <a:latin typeface="Bodoni MT Black"/>
              </a:rPr>
              <a:t>_</a:t>
            </a:r>
            <a:r>
              <a:rPr lang="ko-KR" altLang="en-US" sz="2000" b="1">
                <a:solidFill>
                  <a:srgbClr val="4D5747"/>
                </a:solidFill>
                <a:latin typeface="Bodoni MT Black"/>
              </a:rPr>
              <a:t>요구사항 조사서</a:t>
            </a:r>
          </a:p>
        </p:txBody>
      </p:sp>
      <p:sp>
        <p:nvSpPr>
          <p:cNvPr id="18" name="직사각형 24"/>
          <p:cNvSpPr/>
          <p:nvPr/>
        </p:nvSpPr>
        <p:spPr>
          <a:xfrm>
            <a:off x="8680980" y="773641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Report</a:t>
            </a:r>
          </a:p>
        </p:txBody>
      </p:sp>
      <p:cxnSp>
        <p:nvCxnSpPr>
          <p:cNvPr id="19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20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6</a:t>
            </a:r>
            <a:endParaRPr kumimoji="0" lang="en-US" altLang="ko-KR" sz="1200" b="0" i="0" u="none" strike="noStrike" kern="1200" cap="none" spc="0" normalizeH="0" baseline="0" dirty="0">
              <a:solidFill>
                <a:srgbClr val="8C8C8C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A72DBC-A26E-459C-9718-5B77E63C4E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4"/>
          <a:stretch/>
        </p:blipFill>
        <p:spPr>
          <a:xfrm>
            <a:off x="204956" y="768005"/>
            <a:ext cx="8232024" cy="5891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4"/>
          <p:cNvSpPr/>
          <p:nvPr/>
        </p:nvSpPr>
        <p:spPr>
          <a:xfrm>
            <a:off x="6303209" y="783717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en-US" altLang="ko-KR" b="1">
                <a:solidFill>
                  <a:schemeClr val="bg1"/>
                </a:solidFill>
                <a:latin typeface="Noto Sans KR SemiBold"/>
                <a:ea typeface="Noto Sans KR SemiBold"/>
              </a:rPr>
              <a:t>PjMain.py</a:t>
            </a: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 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rot="16200000" flipH="1" flipV="1">
            <a:off x="3152374" y="3742254"/>
            <a:ext cx="5885691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5"/>
          <p:cNvSpPr/>
          <p:nvPr/>
        </p:nvSpPr>
        <p:spPr>
          <a:xfrm>
            <a:off x="6303209" y="1376355"/>
            <a:ext cx="5694294" cy="52927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spcCol="720000" anchor="t" anchorCtr="0">
            <a:noAutofit/>
          </a:bodyPr>
          <a:lstStyle/>
          <a:p>
            <a:pPr lvl="0">
              <a:defRPr/>
            </a:pPr>
            <a:r>
              <a:rPr lang="en-US" altLang="ko-KR" sz="1700" dirty="0">
                <a:solidFill>
                  <a:schemeClr val="tx1"/>
                </a:solidFill>
                <a:latin typeface="Noto Sans KR SemiBold"/>
                <a:ea typeface="Noto Sans KR SemiBold"/>
              </a:rPr>
              <a:t>Frontend - Main window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금융 데이터 웹 </a:t>
            </a:r>
            <a:r>
              <a:rPr lang="ko-KR" altLang="en-US" sz="1700" dirty="0" err="1">
                <a:solidFill>
                  <a:schemeClr val="tx1"/>
                </a:solidFill>
                <a:latin typeface="Noto Sans KR Light"/>
                <a:ea typeface="Noto Sans KR Light"/>
              </a:rPr>
              <a:t>스크랩핑</a:t>
            </a:r>
            <a:endParaRPr lang="ko-KR" altLang="en-US" sz="1700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금융 데이터 </a:t>
            </a:r>
            <a:r>
              <a:rPr lang="en-US" altLang="ko-KR" sz="1700" dirty="0" err="1">
                <a:solidFill>
                  <a:schemeClr val="tx1"/>
                </a:solidFill>
                <a:latin typeface="Noto Sans KR Light"/>
                <a:ea typeface="Noto Sans KR Light"/>
              </a:rPr>
              <a:t>pyQt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활용 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GUI 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구현</a:t>
            </a:r>
          </a:p>
          <a:p>
            <a:pPr>
              <a:lnSpc>
                <a:spcPct val="150000"/>
              </a:lnSpc>
              <a:defRPr/>
            </a:pPr>
            <a:endParaRPr lang="ko-KR" altLang="en-US" sz="1700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sz="1700" dirty="0">
                <a:solidFill>
                  <a:schemeClr val="tx1"/>
                </a:solidFill>
                <a:latin typeface="Noto Sans KR SemiBold"/>
                <a:ea typeface="Noto Sans KR SemiBold"/>
              </a:rPr>
              <a:t>Selenium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· XPATH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를 활용하여 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, 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웹페이지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내 금융 뉴스 헤드라인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,</a:t>
            </a:r>
            <a:endParaRPr lang="ko-KR" altLang="en-US" sz="1700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     뉴스 링크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,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코스피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, 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코스닥  </a:t>
            </a:r>
            <a:r>
              <a:rPr lang="ko-KR" altLang="en-US" sz="1700" dirty="0" err="1">
                <a:solidFill>
                  <a:schemeClr val="tx1"/>
                </a:solidFill>
                <a:latin typeface="Noto Sans KR Light"/>
                <a:ea typeface="Noto Sans KR Light"/>
              </a:rPr>
              <a:t>스크랩핑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실행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웹 </a:t>
            </a:r>
            <a:r>
              <a:rPr lang="ko-KR" altLang="en-US" sz="1700" dirty="0" err="1">
                <a:solidFill>
                  <a:schemeClr val="tx1"/>
                </a:solidFill>
                <a:latin typeface="Noto Sans KR Light"/>
                <a:ea typeface="Noto Sans KR Light"/>
              </a:rPr>
              <a:t>스크랩핑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데이터 변수 저장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코스피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코스닥 등락률</a:t>
            </a:r>
            <a:r>
              <a:rPr lang="en-US" altLang="ko-KR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(+,-) </a:t>
            </a:r>
            <a:r>
              <a:rPr lang="ko-KR" altLang="en-US" sz="1700" dirty="0">
                <a:solidFill>
                  <a:schemeClr val="tx1"/>
                </a:solidFill>
                <a:latin typeface="Noto Sans KR Light"/>
                <a:ea typeface="Noto Sans KR Light"/>
              </a:rPr>
              <a:t>기준 컬러 적용</a:t>
            </a:r>
            <a:endParaRPr lang="en-US" altLang="ko-KR" sz="1700" dirty="0">
              <a:solidFill>
                <a:schemeClr val="tx1"/>
              </a:solidFill>
              <a:latin typeface="Noto Sans KR SemiBold"/>
              <a:ea typeface="Noto Sans KR SemiBold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101166" y="141069"/>
            <a:ext cx="25239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4D5747"/>
                </a:solidFill>
                <a:latin typeface="Bodoni MT Black"/>
              </a:rPr>
              <a:t>Project Code</a:t>
            </a:r>
          </a:p>
        </p:txBody>
      </p:sp>
      <p:cxnSp>
        <p:nvCxnSpPr>
          <p:cNvPr id="32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3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9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5CCC8A2-2C61-4433-47EF-B885AF0656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5" y="765175"/>
            <a:ext cx="5711657" cy="5903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1930</Words>
  <Application>Microsoft Office PowerPoint</Application>
  <PresentationFormat>와이드스크린</PresentationFormat>
  <Paragraphs>409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3" baseType="lpstr">
      <vt:lpstr>Noto Sans CJK KR DemiLight</vt:lpstr>
      <vt:lpstr>Noto Sans ExtraBold</vt:lpstr>
      <vt:lpstr>Noto Sans KR Black</vt:lpstr>
      <vt:lpstr>Noto Sans KR ExtraBold</vt:lpstr>
      <vt:lpstr>Noto Sans KR ExtraLight</vt:lpstr>
      <vt:lpstr>Noto Sans KR Light</vt:lpstr>
      <vt:lpstr>Noto Sans KR Medium</vt:lpstr>
      <vt:lpstr>Noto Sans KR SemiBold</vt:lpstr>
      <vt:lpstr>맑은 고딕</vt:lpstr>
      <vt:lpstr>Arial</vt:lpstr>
      <vt:lpstr>Bodoni MT Black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이슬 박</dc:creator>
  <cp:lastModifiedBy>sukhee Han</cp:lastModifiedBy>
  <cp:revision>543</cp:revision>
  <dcterms:created xsi:type="dcterms:W3CDTF">2024-06-28T03:17:02Z</dcterms:created>
  <dcterms:modified xsi:type="dcterms:W3CDTF">2024-07-10T04:24:00Z</dcterms:modified>
  <cp:version/>
</cp:coreProperties>
</file>